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9144000" cy="5143500"/>
  <p:embeddedFontLst>
    <p:embeddedFont>
      <p:font typeface="Calibri" panose="020F0502020204030204" pitchFamily="34" charset="0"/>
      <p:regular r:id="rId21"/>
      <p:bold r:id="rId22"/>
      <p:italic r:id="rId23"/>
      <p:boldItalic r:id="rId24"/>
    </p:embeddedFont>
    <p:embeddedFont>
      <p:font typeface="Tahoma" panose="020B0604030504040204" pitchFamily="34" charset="0"/>
      <p:regular r:id="rId25"/>
      <p:bold r:id="rId26"/>
    </p:embeddedFont>
    <p:embeddedFont>
      <p:font typeface="Trebuchet MS" panose="020B0603020202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iHgO6HP1vYHLCr4rEGO0tUlJLz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135" y="63"/>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2443150"/>
            <a:ext cx="7315200" cy="23145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 name="Google Shape;49;p1: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8: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8: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0: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0: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21dd814de7_0_181:notes"/>
          <p:cNvSpPr txBox="1">
            <a:spLocks noGrp="1"/>
          </p:cNvSpPr>
          <p:nvPr>
            <p:ph type="body" idx="1"/>
          </p:nvPr>
        </p:nvSpPr>
        <p:spPr>
          <a:xfrm>
            <a:off x="914400" y="2475309"/>
            <a:ext cx="7315200" cy="202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121dd814de7_0_181:notes"/>
          <p:cNvSpPr>
            <a:spLocks noGrp="1" noRot="1" noChangeAspect="1"/>
          </p:cNvSpPr>
          <p:nvPr>
            <p:ph type="sldImg" idx="2"/>
          </p:nvPr>
        </p:nvSpPr>
        <p:spPr>
          <a:xfrm>
            <a:off x="3028950" y="642938"/>
            <a:ext cx="3086100" cy="17351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21dd814de7_0_262:notes"/>
          <p:cNvSpPr txBox="1">
            <a:spLocks noGrp="1"/>
          </p:cNvSpPr>
          <p:nvPr>
            <p:ph type="body" idx="1"/>
          </p:nvPr>
        </p:nvSpPr>
        <p:spPr>
          <a:xfrm>
            <a:off x="914400" y="2475309"/>
            <a:ext cx="7315200" cy="202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121dd814de7_0_262:notes"/>
          <p:cNvSpPr>
            <a:spLocks noGrp="1" noRot="1" noChangeAspect="1"/>
          </p:cNvSpPr>
          <p:nvPr>
            <p:ph type="sldImg" idx="2"/>
          </p:nvPr>
        </p:nvSpPr>
        <p:spPr>
          <a:xfrm>
            <a:off x="3028950" y="642938"/>
            <a:ext cx="3086100" cy="17351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Brody needs to discuss the sodium bicarbonate picture, because that is the whole idea of the Spring flight/study.  For example, the picture resolution isn’t so great, but that’s due to the proximity of the camera to the cuvettes.</a:t>
            </a:r>
            <a:endParaRPr/>
          </a:p>
        </p:txBody>
      </p:sp>
      <p:sp>
        <p:nvSpPr>
          <p:cNvPr id="154" name="Google Shape;154;p9: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Brody: discuss the graphs LHS and RHS and the relationships.  RHS graph must be velocity vs. altitude.  </a:t>
            </a:r>
            <a:endParaRPr/>
          </a:p>
        </p:txBody>
      </p:sp>
      <p:sp>
        <p:nvSpPr>
          <p:cNvPr id="164" name="Google Shape;164;p11: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21dd814de7_0_97:notes"/>
          <p:cNvSpPr txBox="1">
            <a:spLocks noGrp="1"/>
          </p:cNvSpPr>
          <p:nvPr>
            <p:ph type="body" idx="1"/>
          </p:nvPr>
        </p:nvSpPr>
        <p:spPr>
          <a:xfrm>
            <a:off x="914400" y="2475309"/>
            <a:ext cx="7315200" cy="202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g121dd814de7_0_97:notes"/>
          <p:cNvSpPr>
            <a:spLocks noGrp="1" noRot="1" noChangeAspect="1"/>
          </p:cNvSpPr>
          <p:nvPr>
            <p:ph type="sldImg" idx="2"/>
          </p:nvPr>
        </p:nvSpPr>
        <p:spPr>
          <a:xfrm>
            <a:off x="3028950" y="642938"/>
            <a:ext cx="3086100" cy="17351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23fdb176e3_1_4: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23fdb176e3_1_4:notes"/>
          <p:cNvSpPr txBox="1">
            <a:spLocks noGrp="1"/>
          </p:cNvSpPr>
          <p:nvPr>
            <p:ph type="body" idx="1"/>
          </p:nvPr>
        </p:nvSpPr>
        <p:spPr>
          <a:xfrm>
            <a:off x="914400" y="2443150"/>
            <a:ext cx="7315200" cy="23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1b1dddad6d_1_0: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1b1dddad6d_1_0:notes"/>
          <p:cNvSpPr txBox="1">
            <a:spLocks noGrp="1"/>
          </p:cNvSpPr>
          <p:nvPr>
            <p:ph type="body" idx="1"/>
          </p:nvPr>
        </p:nvSpPr>
        <p:spPr>
          <a:xfrm>
            <a:off x="914400" y="2443150"/>
            <a:ext cx="7315200" cy="23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2: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 name="Google Shape;68;p3: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 name="Google Shape;75;p4: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5: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6: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23fdb176e3_0_0: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23fdb176e3_0_0:notes"/>
          <p:cNvSpPr txBox="1">
            <a:spLocks noGrp="1"/>
          </p:cNvSpPr>
          <p:nvPr>
            <p:ph type="body" idx="1"/>
          </p:nvPr>
        </p:nvSpPr>
        <p:spPr>
          <a:xfrm>
            <a:off x="914400" y="2443150"/>
            <a:ext cx="7315200" cy="23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23fdb176e3_0_8: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23fdb176e3_0_8:notes"/>
          <p:cNvSpPr txBox="1">
            <a:spLocks noGrp="1"/>
          </p:cNvSpPr>
          <p:nvPr>
            <p:ph type="body" idx="1"/>
          </p:nvPr>
        </p:nvSpPr>
        <p:spPr>
          <a:xfrm>
            <a:off x="914400" y="2443150"/>
            <a:ext cx="7315200" cy="23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7: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7: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3"/>
          <p:cNvSpPr txBox="1">
            <a:spLocks noGrp="1"/>
          </p:cNvSpPr>
          <p:nvPr>
            <p:ph type="title"/>
          </p:nvPr>
        </p:nvSpPr>
        <p:spPr>
          <a:xfrm>
            <a:off x="802475" y="1379787"/>
            <a:ext cx="7539049" cy="38226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300" b="1" i="0">
                <a:solidFill>
                  <a:srgbClr val="1A1A1A"/>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13"/>
          <p:cNvSpPr txBox="1">
            <a:spLocks noGrp="1"/>
          </p:cNvSpPr>
          <p:nvPr>
            <p:ph type="body" idx="1"/>
          </p:nvPr>
        </p:nvSpPr>
        <p:spPr>
          <a:xfrm>
            <a:off x="800264" y="2101608"/>
            <a:ext cx="7543470" cy="160273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2200" b="0" i="0">
                <a:solidFill>
                  <a:srgbClr val="595959"/>
                </a:solidFill>
                <a:latin typeface="Tahoma"/>
                <a:ea typeface="Tahoma"/>
                <a:cs typeface="Tahoma"/>
                <a:sym typeface="Tahoma"/>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 name="Google Shape;17;p13"/>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3"/>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0"/>
        <p:cNvGrpSpPr/>
        <p:nvPr/>
      </p:nvGrpSpPr>
      <p:grpSpPr>
        <a:xfrm>
          <a:off x="0" y="0"/>
          <a:ext cx="0" cy="0"/>
          <a:chOff x="0" y="0"/>
          <a:chExt cx="0" cy="0"/>
        </a:xfrm>
      </p:grpSpPr>
      <p:sp>
        <p:nvSpPr>
          <p:cNvPr id="21" name="Google Shape;21;p14"/>
          <p:cNvSpPr txBox="1">
            <a:spLocks noGrp="1"/>
          </p:cNvSpPr>
          <p:nvPr>
            <p:ph type="title"/>
          </p:nvPr>
        </p:nvSpPr>
        <p:spPr>
          <a:xfrm>
            <a:off x="802475" y="1379787"/>
            <a:ext cx="7539049" cy="38226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300" b="1" i="0">
                <a:solidFill>
                  <a:srgbClr val="1A1A1A"/>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4"/>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4"/>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5"/>
        <p:cNvGrpSpPr/>
        <p:nvPr/>
      </p:nvGrpSpPr>
      <p:grpSpPr>
        <a:xfrm>
          <a:off x="0" y="0"/>
          <a:ext cx="0" cy="0"/>
          <a:chOff x="0" y="0"/>
          <a:chExt cx="0" cy="0"/>
        </a:xfrm>
      </p:grpSpPr>
      <p:sp>
        <p:nvSpPr>
          <p:cNvPr id="26" name="Google Shape;26;p15"/>
          <p:cNvSpPr txBox="1">
            <a:spLocks noGrp="1"/>
          </p:cNvSpPr>
          <p:nvPr>
            <p:ph type="ctrTitle"/>
          </p:nvPr>
        </p:nvSpPr>
        <p:spPr>
          <a:xfrm>
            <a:off x="799775" y="1369738"/>
            <a:ext cx="7544449" cy="38226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b="0" i="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5"/>
          <p:cNvSpPr txBox="1">
            <a:spLocks noGrp="1"/>
          </p:cNvSpPr>
          <p:nvPr>
            <p:ph type="subTitle" idx="1"/>
          </p:nvPr>
        </p:nvSpPr>
        <p:spPr>
          <a:xfrm>
            <a:off x="1371600" y="2880360"/>
            <a:ext cx="6400800" cy="12858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5"/>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16"/>
          <p:cNvSpPr txBox="1">
            <a:spLocks noGrp="1"/>
          </p:cNvSpPr>
          <p:nvPr>
            <p:ph type="title"/>
          </p:nvPr>
        </p:nvSpPr>
        <p:spPr>
          <a:xfrm>
            <a:off x="802475" y="1379787"/>
            <a:ext cx="7539049" cy="38226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300" b="1" i="0">
                <a:solidFill>
                  <a:srgbClr val="1A1A1A"/>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6"/>
          <p:cNvSpPr txBox="1">
            <a:spLocks noGrp="1"/>
          </p:cNvSpPr>
          <p:nvPr>
            <p:ph type="body" idx="1"/>
          </p:nvPr>
        </p:nvSpPr>
        <p:spPr>
          <a:xfrm>
            <a:off x="457200" y="1183005"/>
            <a:ext cx="3977640" cy="339471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16"/>
          <p:cNvSpPr txBox="1">
            <a:spLocks noGrp="1"/>
          </p:cNvSpPr>
          <p:nvPr>
            <p:ph type="body" idx="2"/>
          </p:nvPr>
        </p:nvSpPr>
        <p:spPr>
          <a:xfrm>
            <a:off x="4709160" y="1183005"/>
            <a:ext cx="3977640" cy="339471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16"/>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6"/>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6"/>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8"/>
        <p:cNvGrpSpPr/>
        <p:nvPr/>
      </p:nvGrpSpPr>
      <p:grpSpPr>
        <a:xfrm>
          <a:off x="0" y="0"/>
          <a:ext cx="0" cy="0"/>
          <a:chOff x="0" y="0"/>
          <a:chExt cx="0" cy="0"/>
        </a:xfrm>
      </p:grpSpPr>
      <p:sp>
        <p:nvSpPr>
          <p:cNvPr id="39" name="Google Shape;39;p17"/>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7"/>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7"/>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2"/>
        <p:cNvGrpSpPr/>
        <p:nvPr/>
      </p:nvGrpSpPr>
      <p:grpSpPr>
        <a:xfrm>
          <a:off x="0" y="0"/>
          <a:ext cx="0" cy="0"/>
          <a:chOff x="0" y="0"/>
          <a:chExt cx="0" cy="0"/>
        </a:xfrm>
      </p:grpSpPr>
      <p:sp>
        <p:nvSpPr>
          <p:cNvPr id="43" name="Google Shape;43;g121dd814de7_0_9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sp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 name="Google Shape;44;g121dd814de7_0_9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sp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 name="Google Shape;45;g121dd814de7_0_9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sp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6" name="Google Shape;46;g121dd814de7_0_92"/>
          <p:cNvSpPr txBox="1">
            <a:spLocks noGrp="1"/>
          </p:cNvSpPr>
          <p:nvPr>
            <p:ph type="sldNum" idx="12"/>
          </p:nvPr>
        </p:nvSpPr>
        <p:spPr>
          <a:xfrm>
            <a:off x="6457950" y="4767263"/>
            <a:ext cx="2057400" cy="346200"/>
          </a:xfrm>
          <a:prstGeom prst="rect">
            <a:avLst/>
          </a:prstGeom>
          <a:noFill/>
          <a:ln>
            <a:noFill/>
          </a:ln>
        </p:spPr>
        <p:txBody>
          <a:bodyPr spcFirstLastPara="1" wrap="square" lIns="68575" tIns="34275" rIns="68575" bIns="34275" anchor="ctr" anchorCtr="0">
            <a:sp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p:nvPr/>
        </p:nvSpPr>
        <p:spPr>
          <a:xfrm>
            <a:off x="0" y="0"/>
            <a:ext cx="9144000" cy="488315"/>
          </a:xfrm>
          <a:custGeom>
            <a:avLst/>
            <a:gdLst/>
            <a:ahLst/>
            <a:cxnLst/>
            <a:rect l="l" t="t" r="r" b="b"/>
            <a:pathLst>
              <a:path w="9144000" h="488315" extrusionOk="0">
                <a:moveTo>
                  <a:pt x="9143999" y="487799"/>
                </a:moveTo>
                <a:lnTo>
                  <a:pt x="0" y="487799"/>
                </a:lnTo>
                <a:lnTo>
                  <a:pt x="0" y="0"/>
                </a:lnTo>
                <a:lnTo>
                  <a:pt x="9143999" y="0"/>
                </a:lnTo>
                <a:lnTo>
                  <a:pt x="9143999" y="487799"/>
                </a:lnTo>
                <a:close/>
              </a:path>
            </a:pathLst>
          </a:custGeom>
          <a:solidFill>
            <a:srgbClr val="E9EDEE"/>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 name="Google Shape;7;p12"/>
          <p:cNvSpPr/>
          <p:nvPr/>
        </p:nvSpPr>
        <p:spPr>
          <a:xfrm>
            <a:off x="1203295" y="1191255"/>
            <a:ext cx="373380" cy="46355"/>
          </a:xfrm>
          <a:custGeom>
            <a:avLst/>
            <a:gdLst/>
            <a:ahLst/>
            <a:cxnLst/>
            <a:rect l="l" t="t" r="r" b="b"/>
            <a:pathLst>
              <a:path w="373380" h="46355" extrusionOk="0">
                <a:moveTo>
                  <a:pt x="372859" y="45826"/>
                </a:moveTo>
                <a:lnTo>
                  <a:pt x="0" y="45826"/>
                </a:lnTo>
                <a:lnTo>
                  <a:pt x="0" y="0"/>
                </a:lnTo>
                <a:lnTo>
                  <a:pt x="372859" y="0"/>
                </a:lnTo>
                <a:lnTo>
                  <a:pt x="372859" y="45826"/>
                </a:lnTo>
                <a:close/>
              </a:path>
            </a:pathLst>
          </a:custGeom>
          <a:solidFill>
            <a:srgbClr val="EB55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 name="Google Shape;8;p12"/>
          <p:cNvSpPr/>
          <p:nvPr/>
        </p:nvSpPr>
        <p:spPr>
          <a:xfrm>
            <a:off x="830391" y="1191255"/>
            <a:ext cx="376555" cy="46355"/>
          </a:xfrm>
          <a:custGeom>
            <a:avLst/>
            <a:gdLst/>
            <a:ahLst/>
            <a:cxnLst/>
            <a:rect l="l" t="t" r="r" b="b"/>
            <a:pathLst>
              <a:path w="376555" h="46355" extrusionOk="0">
                <a:moveTo>
                  <a:pt x="376012" y="45826"/>
                </a:moveTo>
                <a:lnTo>
                  <a:pt x="0" y="45826"/>
                </a:lnTo>
                <a:lnTo>
                  <a:pt x="0" y="0"/>
                </a:lnTo>
                <a:lnTo>
                  <a:pt x="376012" y="0"/>
                </a:lnTo>
                <a:lnTo>
                  <a:pt x="376012" y="45826"/>
                </a:lnTo>
                <a:close/>
              </a:path>
            </a:pathLst>
          </a:custGeom>
          <a:solidFill>
            <a:srgbClr val="1A9988"/>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9" name="Google Shape;9;p12"/>
          <p:cNvSpPr txBox="1">
            <a:spLocks noGrp="1"/>
          </p:cNvSpPr>
          <p:nvPr>
            <p:ph type="title"/>
          </p:nvPr>
        </p:nvSpPr>
        <p:spPr>
          <a:xfrm>
            <a:off x="802475" y="1379787"/>
            <a:ext cx="7539049" cy="382269"/>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2300" b="1" i="0" u="none" strike="noStrike" cap="none">
                <a:solidFill>
                  <a:srgbClr val="1A1A1A"/>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 name="Google Shape;10;p12"/>
          <p:cNvSpPr txBox="1">
            <a:spLocks noGrp="1"/>
          </p:cNvSpPr>
          <p:nvPr>
            <p:ph type="body" idx="1"/>
          </p:nvPr>
        </p:nvSpPr>
        <p:spPr>
          <a:xfrm>
            <a:off x="800264" y="2101608"/>
            <a:ext cx="7543470" cy="1602739"/>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2200" b="0" i="0" u="none" strike="noStrike" cap="none">
                <a:solidFill>
                  <a:srgbClr val="595959"/>
                </a:solidFill>
                <a:latin typeface="Tahoma"/>
                <a:ea typeface="Tahoma"/>
                <a:cs typeface="Tahoma"/>
                <a:sym typeface="Tahoma"/>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1" name="Google Shape;11;p12"/>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2"/>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2"/>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lvl="0" indent="0" algn="r">
              <a:spcBef>
                <a:spcPts val="0"/>
              </a:spcBef>
              <a:buNone/>
              <a:defRPr sz="1800">
                <a:solidFill>
                  <a:srgbClr val="888888"/>
                </a:solidFill>
              </a:defRPr>
            </a:lvl1pPr>
            <a:lvl2pPr lvl="1" indent="0" algn="r">
              <a:spcBef>
                <a:spcPts val="0"/>
              </a:spcBef>
              <a:buNone/>
              <a:defRPr sz="1800">
                <a:solidFill>
                  <a:srgbClr val="888888"/>
                </a:solidFill>
              </a:defRPr>
            </a:lvl2pPr>
            <a:lvl3pPr lvl="2" indent="0" algn="r">
              <a:spcBef>
                <a:spcPts val="0"/>
              </a:spcBef>
              <a:buNone/>
              <a:defRPr sz="1800">
                <a:solidFill>
                  <a:srgbClr val="888888"/>
                </a:solidFill>
              </a:defRPr>
            </a:lvl3pPr>
            <a:lvl4pPr lvl="3" indent="0" algn="r">
              <a:spcBef>
                <a:spcPts val="0"/>
              </a:spcBef>
              <a:buNone/>
              <a:defRPr sz="1800">
                <a:solidFill>
                  <a:srgbClr val="888888"/>
                </a:solidFill>
              </a:defRPr>
            </a:lvl4pPr>
            <a:lvl5pPr lvl="4" indent="0" algn="r">
              <a:spcBef>
                <a:spcPts val="0"/>
              </a:spcBef>
              <a:buNone/>
              <a:defRPr sz="1800">
                <a:solidFill>
                  <a:srgbClr val="888888"/>
                </a:solidFill>
              </a:defRPr>
            </a:lvl5pPr>
            <a:lvl6pPr lvl="5" indent="0" algn="r">
              <a:spcBef>
                <a:spcPts val="0"/>
              </a:spcBef>
              <a:buNone/>
              <a:defRPr sz="1800">
                <a:solidFill>
                  <a:srgbClr val="888888"/>
                </a:solidFill>
              </a:defRPr>
            </a:lvl6pPr>
            <a:lvl7pPr lvl="6" indent="0" algn="r">
              <a:spcBef>
                <a:spcPts val="0"/>
              </a:spcBef>
              <a:buNone/>
              <a:defRPr sz="1800">
                <a:solidFill>
                  <a:srgbClr val="888888"/>
                </a:solidFill>
              </a:defRPr>
            </a:lvl7pPr>
            <a:lvl8pPr lvl="7" indent="0" algn="r">
              <a:spcBef>
                <a:spcPts val="0"/>
              </a:spcBef>
              <a:buNone/>
              <a:defRPr sz="1800">
                <a:solidFill>
                  <a:srgbClr val="888888"/>
                </a:solidFill>
              </a:defRPr>
            </a:lvl8pPr>
            <a:lvl9pPr lvl="8" indent="0" algn="r">
              <a:spcBef>
                <a:spcPts val="0"/>
              </a:spcBef>
              <a:buNone/>
              <a:defRPr sz="18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0"/>
        <p:cNvGrpSpPr/>
        <p:nvPr/>
      </p:nvGrpSpPr>
      <p:grpSpPr>
        <a:xfrm>
          <a:off x="0" y="0"/>
          <a:ext cx="0" cy="0"/>
          <a:chOff x="0" y="0"/>
          <a:chExt cx="0" cy="0"/>
        </a:xfrm>
      </p:grpSpPr>
      <p:sp>
        <p:nvSpPr>
          <p:cNvPr id="51" name="Google Shape;51;p1"/>
          <p:cNvSpPr/>
          <p:nvPr/>
        </p:nvSpPr>
        <p:spPr>
          <a:xfrm>
            <a:off x="0" y="487799"/>
            <a:ext cx="9144000" cy="4655820"/>
          </a:xfrm>
          <a:custGeom>
            <a:avLst/>
            <a:gdLst/>
            <a:ahLst/>
            <a:cxnLst/>
            <a:rect l="l" t="t" r="r" b="b"/>
            <a:pathLst>
              <a:path w="9144000" h="4655820" extrusionOk="0">
                <a:moveTo>
                  <a:pt x="0" y="4655690"/>
                </a:moveTo>
                <a:lnTo>
                  <a:pt x="9143981" y="4655690"/>
                </a:lnTo>
                <a:lnTo>
                  <a:pt x="9143981" y="0"/>
                </a:lnTo>
                <a:lnTo>
                  <a:pt x="0" y="0"/>
                </a:lnTo>
                <a:lnTo>
                  <a:pt x="0" y="4655690"/>
                </a:lnTo>
                <a:close/>
              </a:path>
            </a:pathLst>
          </a:custGeom>
          <a:solidFill>
            <a:srgbClr val="E9ECE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 name="Google Shape;52;p1"/>
          <p:cNvSpPr/>
          <p:nvPr/>
        </p:nvSpPr>
        <p:spPr>
          <a:xfrm>
            <a:off x="0" y="19570"/>
            <a:ext cx="9144000" cy="488315"/>
          </a:xfrm>
          <a:custGeom>
            <a:avLst/>
            <a:gdLst/>
            <a:ahLst/>
            <a:cxnLst/>
            <a:rect l="l" t="t" r="r" b="b"/>
            <a:pathLst>
              <a:path w="9144000" h="488315" extrusionOk="0">
                <a:moveTo>
                  <a:pt x="9143981" y="487799"/>
                </a:moveTo>
                <a:lnTo>
                  <a:pt x="0" y="487799"/>
                </a:lnTo>
                <a:lnTo>
                  <a:pt x="0" y="0"/>
                </a:lnTo>
                <a:lnTo>
                  <a:pt x="9143981" y="0"/>
                </a:lnTo>
                <a:lnTo>
                  <a:pt x="9143981" y="487799"/>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nvGrpSpPr>
          <p:cNvPr id="53" name="Google Shape;53;p1"/>
          <p:cNvGrpSpPr/>
          <p:nvPr/>
        </p:nvGrpSpPr>
        <p:grpSpPr>
          <a:xfrm>
            <a:off x="830390" y="1191253"/>
            <a:ext cx="746283" cy="46355"/>
            <a:chOff x="830390" y="1191253"/>
            <a:chExt cx="746283" cy="46355"/>
          </a:xfrm>
        </p:grpSpPr>
        <p:sp>
          <p:nvSpPr>
            <p:cNvPr id="54" name="Google Shape;54;p1"/>
            <p:cNvSpPr/>
            <p:nvPr/>
          </p:nvSpPr>
          <p:spPr>
            <a:xfrm>
              <a:off x="1203293" y="1191253"/>
              <a:ext cx="373380" cy="46355"/>
            </a:xfrm>
            <a:custGeom>
              <a:avLst/>
              <a:gdLst/>
              <a:ahLst/>
              <a:cxnLst/>
              <a:rect l="l" t="t" r="r" b="b"/>
              <a:pathLst>
                <a:path w="373380" h="46355" extrusionOk="0">
                  <a:moveTo>
                    <a:pt x="372858" y="45826"/>
                  </a:moveTo>
                  <a:lnTo>
                    <a:pt x="0" y="45826"/>
                  </a:lnTo>
                  <a:lnTo>
                    <a:pt x="0" y="0"/>
                  </a:lnTo>
                  <a:lnTo>
                    <a:pt x="372858" y="0"/>
                  </a:lnTo>
                  <a:lnTo>
                    <a:pt x="372858" y="45826"/>
                  </a:lnTo>
                  <a:close/>
                </a:path>
              </a:pathLst>
            </a:custGeom>
            <a:solidFill>
              <a:srgbClr val="EB55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5" name="Google Shape;55;p1"/>
            <p:cNvSpPr/>
            <p:nvPr/>
          </p:nvSpPr>
          <p:spPr>
            <a:xfrm>
              <a:off x="830390" y="1191253"/>
              <a:ext cx="376555" cy="46355"/>
            </a:xfrm>
            <a:custGeom>
              <a:avLst/>
              <a:gdLst/>
              <a:ahLst/>
              <a:cxnLst/>
              <a:rect l="l" t="t" r="r" b="b"/>
              <a:pathLst>
                <a:path w="376555" h="46355" extrusionOk="0">
                  <a:moveTo>
                    <a:pt x="376011" y="45826"/>
                  </a:moveTo>
                  <a:lnTo>
                    <a:pt x="0" y="45826"/>
                  </a:lnTo>
                  <a:lnTo>
                    <a:pt x="0" y="0"/>
                  </a:lnTo>
                  <a:lnTo>
                    <a:pt x="376011" y="0"/>
                  </a:lnTo>
                  <a:lnTo>
                    <a:pt x="376011" y="45826"/>
                  </a:lnTo>
                  <a:close/>
                </a:path>
              </a:pathLst>
            </a:custGeom>
            <a:solidFill>
              <a:srgbClr val="1A9987"/>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56" name="Google Shape;56;p1"/>
          <p:cNvSpPr txBox="1">
            <a:spLocks noGrp="1"/>
          </p:cNvSpPr>
          <p:nvPr>
            <p:ph type="title"/>
          </p:nvPr>
        </p:nvSpPr>
        <p:spPr>
          <a:xfrm>
            <a:off x="802648" y="1366220"/>
            <a:ext cx="7712178" cy="1904362"/>
          </a:xfrm>
          <a:prstGeom prst="rect">
            <a:avLst/>
          </a:prstGeom>
          <a:noFill/>
          <a:ln>
            <a:noFill/>
          </a:ln>
        </p:spPr>
        <p:txBody>
          <a:bodyPr spcFirstLastPara="1" wrap="square" lIns="0" tIns="11425" rIns="0" bIns="0" anchor="t" anchorCtr="0">
            <a:spAutoFit/>
          </a:bodyPr>
          <a:lstStyle/>
          <a:p>
            <a:pPr marL="473075" lvl="0" indent="0" algn="ctr" rtl="0">
              <a:lnSpc>
                <a:spcPct val="100000"/>
              </a:lnSpc>
              <a:spcBef>
                <a:spcPts val="40"/>
              </a:spcBef>
              <a:spcAft>
                <a:spcPts val="0"/>
              </a:spcAft>
              <a:buNone/>
            </a:pPr>
            <a:r>
              <a:rPr lang="en-US" sz="3750" dirty="0" smtClean="0"/>
              <a:t>High Altitude Balloon Research</a:t>
            </a:r>
            <a:br>
              <a:rPr lang="en-US" sz="3750" dirty="0" smtClean="0"/>
            </a:br>
            <a:r>
              <a:rPr lang="en-US" sz="3750" smtClean="0"/>
              <a:t/>
            </a:r>
            <a:br>
              <a:rPr lang="en-US" sz="3750" smtClean="0"/>
            </a:br>
            <a:r>
              <a:rPr lang="en-US" sz="2400" smtClean="0"/>
              <a:t>Symposium </a:t>
            </a:r>
            <a:r>
              <a:rPr lang="en-US" sz="2400" dirty="0" smtClean="0"/>
              <a:t>Presentation</a:t>
            </a:r>
            <a:br>
              <a:rPr lang="en-US" sz="2400" dirty="0" smtClean="0"/>
            </a:br>
            <a:r>
              <a:rPr lang="en-US" sz="2400" dirty="0" smtClean="0"/>
              <a:t>Pima Community College</a:t>
            </a:r>
            <a:endParaRPr sz="2400" dirty="0"/>
          </a:p>
        </p:txBody>
      </p:sp>
      <p:sp>
        <p:nvSpPr>
          <p:cNvPr id="57" name="Google Shape;57;p1"/>
          <p:cNvSpPr txBox="1"/>
          <p:nvPr/>
        </p:nvSpPr>
        <p:spPr>
          <a:xfrm>
            <a:off x="830390" y="3738811"/>
            <a:ext cx="6013200" cy="656100"/>
          </a:xfrm>
          <a:prstGeom prst="rect">
            <a:avLst/>
          </a:prstGeom>
          <a:noFill/>
          <a:ln>
            <a:noFill/>
          </a:ln>
        </p:spPr>
        <p:txBody>
          <a:bodyPr spcFirstLastPara="1" wrap="square" lIns="0" tIns="13950" rIns="0" bIns="0" anchor="t" anchorCtr="0">
            <a:spAutoFit/>
          </a:bodyPr>
          <a:lstStyle/>
          <a:p>
            <a:pPr marL="12700" lvl="0" indent="0" algn="l" rtl="0">
              <a:lnSpc>
                <a:spcPct val="108518"/>
              </a:lnSpc>
              <a:spcBef>
                <a:spcPts val="0"/>
              </a:spcBef>
              <a:spcAft>
                <a:spcPts val="0"/>
              </a:spcAft>
              <a:buNone/>
            </a:pPr>
            <a:r>
              <a:rPr lang="en-US" sz="2000" dirty="0">
                <a:solidFill>
                  <a:srgbClr val="585858"/>
                </a:solidFill>
                <a:latin typeface="Tahoma"/>
                <a:ea typeface="Tahoma"/>
                <a:cs typeface="Tahoma"/>
                <a:sym typeface="Tahoma"/>
              </a:rPr>
              <a:t>By Brody Dyer</a:t>
            </a:r>
            <a:endParaRPr sz="2000" dirty="0">
              <a:latin typeface="Tahoma"/>
              <a:ea typeface="Tahoma"/>
              <a:cs typeface="Tahoma"/>
              <a:sym typeface="Tahoma"/>
            </a:endParaRPr>
          </a:p>
          <a:p>
            <a:pPr marL="12700" lvl="0" indent="0" algn="l" rtl="0">
              <a:lnSpc>
                <a:spcPct val="108518"/>
              </a:lnSpc>
              <a:spcBef>
                <a:spcPts val="0"/>
              </a:spcBef>
              <a:spcAft>
                <a:spcPts val="0"/>
              </a:spcAft>
              <a:buNone/>
            </a:pPr>
            <a:r>
              <a:rPr lang="en-US" sz="2000" dirty="0">
                <a:solidFill>
                  <a:srgbClr val="585858"/>
                </a:solidFill>
                <a:latin typeface="Tahoma"/>
                <a:ea typeface="Tahoma"/>
                <a:cs typeface="Tahoma"/>
                <a:sym typeface="Tahoma"/>
              </a:rPr>
              <a:t>Mentors: AnnMarie Condes and Caroline Torres</a:t>
            </a:r>
            <a:endParaRPr sz="2000" dirty="0">
              <a:latin typeface="Tahoma"/>
              <a:ea typeface="Tahoma"/>
              <a:cs typeface="Tahoma"/>
              <a:sym typeface="Tahoma"/>
            </a:endParaRPr>
          </a:p>
        </p:txBody>
      </p:sp>
      <p:pic>
        <p:nvPicPr>
          <p:cNvPr id="58" name="Google Shape;58;p1"/>
          <p:cNvPicPr preferRelativeResize="0"/>
          <p:nvPr/>
        </p:nvPicPr>
        <p:blipFill>
          <a:blip r:embed="rId3">
            <a:alphaModFix/>
          </a:blip>
          <a:stretch>
            <a:fillRect/>
          </a:stretch>
        </p:blipFill>
        <p:spPr>
          <a:xfrm>
            <a:off x="7281425" y="3838800"/>
            <a:ext cx="1656200" cy="1183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8"/>
          <p:cNvSpPr txBox="1"/>
          <p:nvPr/>
        </p:nvSpPr>
        <p:spPr>
          <a:xfrm>
            <a:off x="799775" y="1369738"/>
            <a:ext cx="3951000" cy="372000"/>
          </a:xfrm>
          <a:prstGeom prst="rect">
            <a:avLst/>
          </a:prstGeom>
          <a:noFill/>
          <a:ln>
            <a:noFill/>
          </a:ln>
        </p:spPr>
        <p:txBody>
          <a:bodyPr spcFirstLastPara="1" wrap="square" lIns="0" tIns="17775" rIns="0" bIns="0" anchor="t" anchorCtr="0">
            <a:spAutoFit/>
          </a:bodyPr>
          <a:lstStyle/>
          <a:p>
            <a:pPr marL="12700" lvl="0" indent="0" algn="l" rtl="0">
              <a:lnSpc>
                <a:spcPct val="100000"/>
              </a:lnSpc>
              <a:spcBef>
                <a:spcPts val="0"/>
              </a:spcBef>
              <a:spcAft>
                <a:spcPts val="0"/>
              </a:spcAft>
              <a:buNone/>
            </a:pPr>
            <a:r>
              <a:rPr lang="en-US" sz="2300" b="1">
                <a:solidFill>
                  <a:srgbClr val="1A1A1A"/>
                </a:solidFill>
                <a:latin typeface="Trebuchet MS"/>
                <a:ea typeface="Trebuchet MS"/>
                <a:cs typeface="Trebuchet MS"/>
                <a:sym typeface="Trebuchet MS"/>
              </a:rPr>
              <a:t>Fall 21 - Flight Result</a:t>
            </a:r>
            <a:endParaRPr sz="2300">
              <a:latin typeface="Trebuchet MS"/>
              <a:ea typeface="Trebuchet MS"/>
              <a:cs typeface="Trebuchet MS"/>
              <a:sym typeface="Trebuchet MS"/>
            </a:endParaRPr>
          </a:p>
        </p:txBody>
      </p:sp>
      <p:sp>
        <p:nvSpPr>
          <p:cNvPr id="124" name="Google Shape;124;p8"/>
          <p:cNvSpPr txBox="1"/>
          <p:nvPr/>
        </p:nvSpPr>
        <p:spPr>
          <a:xfrm>
            <a:off x="801575" y="2100482"/>
            <a:ext cx="7271400" cy="1028700"/>
          </a:xfrm>
          <a:prstGeom prst="rect">
            <a:avLst/>
          </a:prstGeom>
          <a:noFill/>
          <a:ln>
            <a:noFill/>
          </a:ln>
        </p:spPr>
        <p:txBody>
          <a:bodyPr spcFirstLastPara="1" wrap="square" lIns="0" tIns="12700" rIns="0" bIns="0" anchor="t" anchorCtr="0">
            <a:spAutoFit/>
          </a:bodyPr>
          <a:lstStyle/>
          <a:p>
            <a:pPr marL="12700" marR="5080" lvl="0" indent="0" algn="l" rtl="0">
              <a:lnSpc>
                <a:spcPct val="114999"/>
              </a:lnSpc>
              <a:spcBef>
                <a:spcPts val="0"/>
              </a:spcBef>
              <a:spcAft>
                <a:spcPts val="0"/>
              </a:spcAft>
              <a:buNone/>
            </a:pPr>
            <a:r>
              <a:rPr lang="en-US" sz="2000">
                <a:solidFill>
                  <a:srgbClr val="595959"/>
                </a:solidFill>
                <a:latin typeface="Times New Roman"/>
                <a:ea typeface="Times New Roman"/>
                <a:cs typeface="Times New Roman"/>
                <a:sym typeface="Times New Roman"/>
              </a:rPr>
              <a:t>Data was recorded from the BME for altitude, temperature and humidity for the ascent and the descent.  In addition, video footage from the PixPro 360</a:t>
            </a:r>
            <a:r>
              <a:rPr lang="en-US" sz="2000" baseline="30000">
                <a:solidFill>
                  <a:srgbClr val="595959"/>
                </a:solidFill>
                <a:latin typeface="Times New Roman"/>
                <a:ea typeface="Times New Roman"/>
                <a:cs typeface="Times New Roman"/>
                <a:sym typeface="Times New Roman"/>
              </a:rPr>
              <a:t>o</a:t>
            </a:r>
            <a:r>
              <a:rPr lang="en-US" sz="2000">
                <a:solidFill>
                  <a:srgbClr val="595959"/>
                </a:solidFill>
                <a:latin typeface="Times New Roman"/>
                <a:ea typeface="Times New Roman"/>
                <a:cs typeface="Times New Roman"/>
                <a:sym typeface="Times New Roman"/>
              </a:rPr>
              <a:t> camera was recorded for the entire ascent.</a:t>
            </a:r>
            <a:endParaRPr sz="2000">
              <a:latin typeface="Times New Roman"/>
              <a:ea typeface="Times New Roman"/>
              <a:cs typeface="Times New Roman"/>
              <a:sym typeface="Times New Roman"/>
            </a:endParaRPr>
          </a:p>
        </p:txBody>
      </p:sp>
      <p:pic>
        <p:nvPicPr>
          <p:cNvPr id="125" name="Google Shape;125;p8"/>
          <p:cNvPicPr preferRelativeResize="0"/>
          <p:nvPr/>
        </p:nvPicPr>
        <p:blipFill>
          <a:blip r:embed="rId3">
            <a:alphaModFix/>
          </a:blip>
          <a:stretch>
            <a:fillRect/>
          </a:stretch>
        </p:blipFill>
        <p:spPr>
          <a:xfrm>
            <a:off x="7281425" y="3838800"/>
            <a:ext cx="1656200" cy="1183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0"/>
          <p:cNvSpPr txBox="1">
            <a:spLocks noGrp="1"/>
          </p:cNvSpPr>
          <p:nvPr>
            <p:ph type="title"/>
          </p:nvPr>
        </p:nvSpPr>
        <p:spPr>
          <a:xfrm>
            <a:off x="470975" y="1245225"/>
            <a:ext cx="2097600" cy="372000"/>
          </a:xfrm>
          <a:prstGeom prst="rect">
            <a:avLst/>
          </a:prstGeom>
          <a:noFill/>
          <a:ln>
            <a:noFill/>
          </a:ln>
        </p:spPr>
        <p:txBody>
          <a:bodyPr spcFirstLastPara="1" wrap="square" lIns="0" tIns="17775" rIns="0" bIns="0" anchor="t" anchorCtr="0">
            <a:spAutoFit/>
          </a:bodyPr>
          <a:lstStyle/>
          <a:p>
            <a:pPr marL="12700" lvl="0" indent="0" algn="l" rtl="0">
              <a:lnSpc>
                <a:spcPct val="100000"/>
              </a:lnSpc>
              <a:spcBef>
                <a:spcPts val="0"/>
              </a:spcBef>
              <a:spcAft>
                <a:spcPts val="0"/>
              </a:spcAft>
              <a:buNone/>
            </a:pPr>
            <a:r>
              <a:rPr lang="en-US"/>
              <a:t>Results    </a:t>
            </a:r>
            <a:endParaRPr/>
          </a:p>
        </p:txBody>
      </p:sp>
      <p:grpSp>
        <p:nvGrpSpPr>
          <p:cNvPr id="131" name="Google Shape;131;p10"/>
          <p:cNvGrpSpPr/>
          <p:nvPr/>
        </p:nvGrpSpPr>
        <p:grpSpPr>
          <a:xfrm>
            <a:off x="1079374" y="1717792"/>
            <a:ext cx="6494774" cy="3244105"/>
            <a:chOff x="510499" y="1526317"/>
            <a:chExt cx="6494774" cy="3244105"/>
          </a:xfrm>
        </p:grpSpPr>
        <p:pic>
          <p:nvPicPr>
            <p:cNvPr id="132" name="Google Shape;132;p10"/>
            <p:cNvPicPr preferRelativeResize="0"/>
            <p:nvPr/>
          </p:nvPicPr>
          <p:blipFill rotWithShape="1">
            <a:blip r:embed="rId3">
              <a:alphaModFix/>
            </a:blip>
            <a:srcRect/>
            <a:stretch/>
          </p:blipFill>
          <p:spPr>
            <a:xfrm>
              <a:off x="3790975" y="1526317"/>
              <a:ext cx="3033731" cy="1564770"/>
            </a:xfrm>
            <a:prstGeom prst="rect">
              <a:avLst/>
            </a:prstGeom>
            <a:noFill/>
            <a:ln>
              <a:noFill/>
            </a:ln>
          </p:spPr>
        </p:pic>
        <p:pic>
          <p:nvPicPr>
            <p:cNvPr id="133" name="Google Shape;133;p10"/>
            <p:cNvPicPr preferRelativeResize="0"/>
            <p:nvPr/>
          </p:nvPicPr>
          <p:blipFill rotWithShape="1">
            <a:blip r:embed="rId4">
              <a:alphaModFix/>
            </a:blip>
            <a:srcRect/>
            <a:stretch/>
          </p:blipFill>
          <p:spPr>
            <a:xfrm>
              <a:off x="563303" y="1530233"/>
              <a:ext cx="2979329" cy="1631354"/>
            </a:xfrm>
            <a:prstGeom prst="rect">
              <a:avLst/>
            </a:prstGeom>
            <a:noFill/>
            <a:ln>
              <a:noFill/>
            </a:ln>
          </p:spPr>
        </p:pic>
        <p:pic>
          <p:nvPicPr>
            <p:cNvPr id="134" name="Google Shape;134;p10"/>
            <p:cNvPicPr preferRelativeResize="0"/>
            <p:nvPr/>
          </p:nvPicPr>
          <p:blipFill rotWithShape="1">
            <a:blip r:embed="rId5">
              <a:alphaModFix/>
            </a:blip>
            <a:srcRect/>
            <a:stretch/>
          </p:blipFill>
          <p:spPr>
            <a:xfrm>
              <a:off x="510499" y="2971147"/>
              <a:ext cx="3376718" cy="1799275"/>
            </a:xfrm>
            <a:prstGeom prst="rect">
              <a:avLst/>
            </a:prstGeom>
            <a:noFill/>
            <a:ln>
              <a:noFill/>
            </a:ln>
          </p:spPr>
        </p:pic>
        <p:pic>
          <p:nvPicPr>
            <p:cNvPr id="135" name="Google Shape;135;p10"/>
            <p:cNvPicPr preferRelativeResize="0"/>
            <p:nvPr/>
          </p:nvPicPr>
          <p:blipFill rotWithShape="1">
            <a:blip r:embed="rId6">
              <a:alphaModFix/>
            </a:blip>
            <a:srcRect/>
            <a:stretch/>
          </p:blipFill>
          <p:spPr>
            <a:xfrm>
              <a:off x="4061102" y="3086400"/>
              <a:ext cx="2944171" cy="1568775"/>
            </a:xfrm>
            <a:prstGeom prst="rect">
              <a:avLst/>
            </a:prstGeom>
            <a:noFill/>
            <a:ln>
              <a:noFill/>
            </a:ln>
          </p:spPr>
        </p:pic>
      </p:grpSp>
      <p:sp>
        <p:nvSpPr>
          <p:cNvPr id="136" name="Google Shape;136;p10"/>
          <p:cNvSpPr txBox="1"/>
          <p:nvPr/>
        </p:nvSpPr>
        <p:spPr>
          <a:xfrm>
            <a:off x="5297725" y="1392025"/>
            <a:ext cx="190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Tahoma"/>
                <a:ea typeface="Tahoma"/>
                <a:cs typeface="Tahoma"/>
                <a:sym typeface="Tahoma"/>
              </a:rPr>
              <a:t>Humidity vs time</a:t>
            </a:r>
            <a:endParaRPr>
              <a:latin typeface="Tahoma"/>
              <a:ea typeface="Tahoma"/>
              <a:cs typeface="Tahoma"/>
              <a:sym typeface="Tahoma"/>
            </a:endParaRPr>
          </a:p>
        </p:txBody>
      </p:sp>
      <p:sp>
        <p:nvSpPr>
          <p:cNvPr id="137" name="Google Shape;137;p10"/>
          <p:cNvSpPr txBox="1"/>
          <p:nvPr/>
        </p:nvSpPr>
        <p:spPr>
          <a:xfrm>
            <a:off x="6045400" y="3310300"/>
            <a:ext cx="190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Tahoma"/>
                <a:ea typeface="Tahoma"/>
                <a:cs typeface="Tahoma"/>
                <a:sym typeface="Tahoma"/>
              </a:rPr>
              <a:t>Temp vs time</a:t>
            </a:r>
            <a:endParaRPr>
              <a:latin typeface="Tahoma"/>
              <a:ea typeface="Tahoma"/>
              <a:cs typeface="Tahoma"/>
              <a:sym typeface="Tahoma"/>
            </a:endParaRPr>
          </a:p>
        </p:txBody>
      </p:sp>
      <p:sp>
        <p:nvSpPr>
          <p:cNvPr id="138" name="Google Shape;138;p10"/>
          <p:cNvSpPr txBox="1"/>
          <p:nvPr/>
        </p:nvSpPr>
        <p:spPr>
          <a:xfrm>
            <a:off x="2414525" y="1530925"/>
            <a:ext cx="190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Tahoma"/>
                <a:ea typeface="Tahoma"/>
                <a:cs typeface="Tahoma"/>
                <a:sym typeface="Tahoma"/>
              </a:rPr>
              <a:t>Pressure vs time</a:t>
            </a:r>
            <a:endParaRPr>
              <a:latin typeface="Tahoma"/>
              <a:ea typeface="Tahoma"/>
              <a:cs typeface="Tahoma"/>
              <a:sym typeface="Tahoma"/>
            </a:endParaRPr>
          </a:p>
        </p:txBody>
      </p:sp>
      <p:sp>
        <p:nvSpPr>
          <p:cNvPr id="139" name="Google Shape;139;p10"/>
          <p:cNvSpPr txBox="1"/>
          <p:nvPr/>
        </p:nvSpPr>
        <p:spPr>
          <a:xfrm>
            <a:off x="1832125" y="3310300"/>
            <a:ext cx="190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Tahoma"/>
                <a:ea typeface="Tahoma"/>
                <a:cs typeface="Tahoma"/>
                <a:sym typeface="Tahoma"/>
              </a:rPr>
              <a:t>Altitude vs time</a:t>
            </a:r>
            <a:endParaRPr>
              <a:latin typeface="Tahoma"/>
              <a:ea typeface="Tahoma"/>
              <a:cs typeface="Tahoma"/>
              <a:sym typeface="Tahom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121dd814de7_0_181"/>
          <p:cNvSpPr txBox="1">
            <a:spLocks noGrp="1"/>
          </p:cNvSpPr>
          <p:nvPr>
            <p:ph type="title"/>
          </p:nvPr>
        </p:nvSpPr>
        <p:spPr>
          <a:xfrm>
            <a:off x="1218113" y="987583"/>
            <a:ext cx="5915100" cy="7458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accent1"/>
              </a:buClr>
              <a:buSzPts val="3300"/>
              <a:buFont typeface="Calibri"/>
              <a:buNone/>
            </a:pPr>
            <a:r>
              <a:rPr lang="en-US" b="1">
                <a:solidFill>
                  <a:schemeClr val="dk1"/>
                </a:solidFill>
              </a:rPr>
              <a:t>BME DATA</a:t>
            </a:r>
            <a:endParaRPr b="1">
              <a:solidFill>
                <a:schemeClr val="dk1"/>
              </a:solidFill>
            </a:endParaRPr>
          </a:p>
        </p:txBody>
      </p:sp>
      <p:pic>
        <p:nvPicPr>
          <p:cNvPr id="145" name="Google Shape;145;g121dd814de7_0_181" descr="https://lh4.googleusercontent.com/og4lJ5HNAeNX2AIutoiILbC8pBSbH48jD0qIBn0JbmK73AcO2eO_MlIXdi3T1xHee_bBMIaueOU4mW9jryqEV5b5oMhql9cVj8Sfzgl7It2kCTpSkH2-zIrmpHf16Bjf2E5oZy4PoWI"/>
          <p:cNvPicPr preferRelativeResize="0"/>
          <p:nvPr/>
        </p:nvPicPr>
        <p:blipFill rotWithShape="1">
          <a:blip r:embed="rId3">
            <a:alphaModFix/>
          </a:blip>
          <a:srcRect/>
          <a:stretch/>
        </p:blipFill>
        <p:spPr>
          <a:xfrm>
            <a:off x="1715449" y="1600351"/>
            <a:ext cx="5240475" cy="3148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121dd814de7_0_262"/>
          <p:cNvSpPr txBox="1">
            <a:spLocks noGrp="1"/>
          </p:cNvSpPr>
          <p:nvPr>
            <p:ph type="title"/>
          </p:nvPr>
        </p:nvSpPr>
        <p:spPr>
          <a:xfrm>
            <a:off x="1182563" y="925183"/>
            <a:ext cx="5915100" cy="7458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accent1"/>
              </a:buClr>
              <a:buSzPts val="3300"/>
              <a:buFont typeface="Calibri"/>
              <a:buNone/>
            </a:pPr>
            <a:r>
              <a:rPr lang="en-US" b="1">
                <a:solidFill>
                  <a:schemeClr val="dk1"/>
                </a:solidFill>
              </a:rPr>
              <a:t>BME DATA</a:t>
            </a:r>
            <a:endParaRPr b="1">
              <a:solidFill>
                <a:schemeClr val="dk1"/>
              </a:solidFill>
            </a:endParaRPr>
          </a:p>
        </p:txBody>
      </p:sp>
      <p:pic>
        <p:nvPicPr>
          <p:cNvPr id="151" name="Google Shape;151;g121dd814de7_0_262" descr="https://lh6.googleusercontent.com/ESVn3sKHVyfmWDIur4E9zLWuuYreOTtEckCF2wJepyz77cN_T0GixQ6lw6_WG8fmqME9f83pKXQWg-t5uXGgK1F98DX_sNgmWZhweY8j7T8IbMTap64L4gm3yQ2zSZTv105HqzenQQc"/>
          <p:cNvPicPr preferRelativeResize="0"/>
          <p:nvPr/>
        </p:nvPicPr>
        <p:blipFill rotWithShape="1">
          <a:blip r:embed="rId3">
            <a:alphaModFix/>
          </a:blip>
          <a:srcRect/>
          <a:stretch/>
        </p:blipFill>
        <p:spPr>
          <a:xfrm>
            <a:off x="1600825" y="1572525"/>
            <a:ext cx="5557575" cy="3339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9"/>
          <p:cNvSpPr txBox="1">
            <a:spLocks noGrp="1"/>
          </p:cNvSpPr>
          <p:nvPr>
            <p:ph type="title"/>
          </p:nvPr>
        </p:nvSpPr>
        <p:spPr>
          <a:xfrm>
            <a:off x="813050" y="1242187"/>
            <a:ext cx="4407000" cy="372000"/>
          </a:xfrm>
          <a:prstGeom prst="rect">
            <a:avLst/>
          </a:prstGeom>
          <a:noFill/>
          <a:ln>
            <a:noFill/>
          </a:ln>
        </p:spPr>
        <p:txBody>
          <a:bodyPr spcFirstLastPara="1" wrap="square" lIns="0" tIns="17775" rIns="0" bIns="0" anchor="t" anchorCtr="0">
            <a:spAutoFit/>
          </a:bodyPr>
          <a:lstStyle/>
          <a:p>
            <a:pPr marL="12700" lvl="0" indent="0" algn="l" rtl="0">
              <a:lnSpc>
                <a:spcPct val="100000"/>
              </a:lnSpc>
              <a:spcBef>
                <a:spcPts val="0"/>
              </a:spcBef>
              <a:spcAft>
                <a:spcPts val="0"/>
              </a:spcAft>
              <a:buNone/>
            </a:pPr>
            <a:r>
              <a:rPr lang="en-US"/>
              <a:t>Spring 22 -Flight Result</a:t>
            </a:r>
            <a:endParaRPr/>
          </a:p>
        </p:txBody>
      </p:sp>
      <p:sp>
        <p:nvSpPr>
          <p:cNvPr id="157" name="Google Shape;157;p9"/>
          <p:cNvSpPr txBox="1">
            <a:spLocks noGrp="1"/>
          </p:cNvSpPr>
          <p:nvPr>
            <p:ph type="body" idx="1"/>
          </p:nvPr>
        </p:nvSpPr>
        <p:spPr>
          <a:xfrm>
            <a:off x="602601" y="1697925"/>
            <a:ext cx="8213400" cy="1028700"/>
          </a:xfrm>
          <a:prstGeom prst="rect">
            <a:avLst/>
          </a:prstGeom>
          <a:noFill/>
          <a:ln>
            <a:noFill/>
          </a:ln>
        </p:spPr>
        <p:txBody>
          <a:bodyPr spcFirstLastPara="1" wrap="square" lIns="0" tIns="12700" rIns="0" bIns="0" anchor="t" anchorCtr="0">
            <a:spAutoFit/>
          </a:bodyPr>
          <a:lstStyle/>
          <a:p>
            <a:pPr marL="14604" marR="5080" lvl="0" indent="0" algn="l" rtl="0">
              <a:lnSpc>
                <a:spcPct val="114999"/>
              </a:lnSpc>
              <a:spcBef>
                <a:spcPts val="0"/>
              </a:spcBef>
              <a:spcAft>
                <a:spcPts val="0"/>
              </a:spcAft>
              <a:buNone/>
            </a:pPr>
            <a:r>
              <a:rPr lang="en-US" sz="2000">
                <a:latin typeface="Times New Roman"/>
                <a:ea typeface="Times New Roman"/>
                <a:cs typeface="Times New Roman"/>
                <a:sym typeface="Times New Roman"/>
              </a:rPr>
              <a:t>The internal GoPro camera recorded video for most of the duration of the ﬂight. Data was logged for the entire ﬂight on the data logger, and the payload survived the ﬂight.</a:t>
            </a:r>
            <a:endParaRPr sz="2000">
              <a:latin typeface="Times New Roman"/>
              <a:ea typeface="Times New Roman"/>
              <a:cs typeface="Times New Roman"/>
              <a:sym typeface="Times New Roman"/>
            </a:endParaRPr>
          </a:p>
        </p:txBody>
      </p:sp>
      <p:pic>
        <p:nvPicPr>
          <p:cNvPr id="158" name="Google Shape;158;p9"/>
          <p:cNvPicPr preferRelativeResize="0"/>
          <p:nvPr/>
        </p:nvPicPr>
        <p:blipFill>
          <a:blip r:embed="rId3">
            <a:alphaModFix/>
          </a:blip>
          <a:stretch>
            <a:fillRect/>
          </a:stretch>
        </p:blipFill>
        <p:spPr>
          <a:xfrm>
            <a:off x="5892491" y="2862800"/>
            <a:ext cx="3083684" cy="2280701"/>
          </a:xfrm>
          <a:prstGeom prst="rect">
            <a:avLst/>
          </a:prstGeom>
          <a:noFill/>
          <a:ln>
            <a:noFill/>
          </a:ln>
        </p:spPr>
      </p:pic>
      <p:sp>
        <p:nvSpPr>
          <p:cNvPr id="159" name="Google Shape;159;p9"/>
          <p:cNvSpPr txBox="1">
            <a:spLocks noGrp="1"/>
          </p:cNvSpPr>
          <p:nvPr>
            <p:ph type="title"/>
          </p:nvPr>
        </p:nvSpPr>
        <p:spPr>
          <a:xfrm>
            <a:off x="5892500" y="2647400"/>
            <a:ext cx="2631300" cy="2154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sz="1400">
                <a:latin typeface="Times New Roman"/>
                <a:ea typeface="Times New Roman"/>
                <a:cs typeface="Times New Roman"/>
                <a:sym typeface="Times New Roman"/>
              </a:rPr>
              <a:t>Earth photo at ~100,000 ft</a:t>
            </a:r>
            <a:endParaRPr sz="1400">
              <a:latin typeface="Times New Roman"/>
              <a:ea typeface="Times New Roman"/>
              <a:cs typeface="Times New Roman"/>
              <a:sym typeface="Times New Roman"/>
            </a:endParaRPr>
          </a:p>
        </p:txBody>
      </p:sp>
      <p:pic>
        <p:nvPicPr>
          <p:cNvPr id="160" name="Google Shape;160;p9"/>
          <p:cNvPicPr preferRelativeResize="0"/>
          <p:nvPr/>
        </p:nvPicPr>
        <p:blipFill>
          <a:blip r:embed="rId4">
            <a:alphaModFix/>
          </a:blip>
          <a:stretch>
            <a:fillRect/>
          </a:stretch>
        </p:blipFill>
        <p:spPr>
          <a:xfrm>
            <a:off x="1679350" y="2810400"/>
            <a:ext cx="3282576" cy="2280701"/>
          </a:xfrm>
          <a:prstGeom prst="rect">
            <a:avLst/>
          </a:prstGeom>
          <a:noFill/>
          <a:ln>
            <a:noFill/>
          </a:ln>
        </p:spPr>
      </p:pic>
      <p:sp>
        <p:nvSpPr>
          <p:cNvPr id="161" name="Google Shape;161;p9"/>
          <p:cNvSpPr txBox="1"/>
          <p:nvPr/>
        </p:nvSpPr>
        <p:spPr>
          <a:xfrm>
            <a:off x="349350" y="3427400"/>
            <a:ext cx="1329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Times New Roman"/>
                <a:ea typeface="Times New Roman"/>
                <a:cs typeface="Times New Roman"/>
                <a:sym typeface="Times New Roman"/>
              </a:rPr>
              <a:t>Sodium bicarbonate salt solutions</a:t>
            </a:r>
            <a:endParaRPr b="1">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1"/>
          <p:cNvSpPr txBox="1">
            <a:spLocks noGrp="1"/>
          </p:cNvSpPr>
          <p:nvPr>
            <p:ph type="title"/>
          </p:nvPr>
        </p:nvSpPr>
        <p:spPr>
          <a:xfrm>
            <a:off x="712625" y="1320537"/>
            <a:ext cx="2816100" cy="372000"/>
          </a:xfrm>
          <a:prstGeom prst="rect">
            <a:avLst/>
          </a:prstGeom>
          <a:noFill/>
          <a:ln>
            <a:noFill/>
          </a:ln>
        </p:spPr>
        <p:txBody>
          <a:bodyPr spcFirstLastPara="1" wrap="square" lIns="0" tIns="17775" rIns="0" bIns="0" anchor="t" anchorCtr="0">
            <a:spAutoFit/>
          </a:bodyPr>
          <a:lstStyle/>
          <a:p>
            <a:pPr marL="12700" lvl="0" indent="0" algn="l" rtl="0">
              <a:lnSpc>
                <a:spcPct val="100000"/>
              </a:lnSpc>
              <a:spcBef>
                <a:spcPts val="0"/>
              </a:spcBef>
              <a:spcAft>
                <a:spcPts val="0"/>
              </a:spcAft>
              <a:buNone/>
            </a:pPr>
            <a:r>
              <a:rPr lang="en-US"/>
              <a:t>Results </a:t>
            </a:r>
            <a:endParaRPr/>
          </a:p>
        </p:txBody>
      </p:sp>
      <p:pic>
        <p:nvPicPr>
          <p:cNvPr id="167" name="Google Shape;167;p11"/>
          <p:cNvPicPr preferRelativeResize="0"/>
          <p:nvPr/>
        </p:nvPicPr>
        <p:blipFill rotWithShape="1">
          <a:blip r:embed="rId3">
            <a:alphaModFix/>
          </a:blip>
          <a:srcRect t="5962"/>
          <a:stretch/>
        </p:blipFill>
        <p:spPr>
          <a:xfrm>
            <a:off x="654325" y="2262150"/>
            <a:ext cx="3691301" cy="2053499"/>
          </a:xfrm>
          <a:prstGeom prst="rect">
            <a:avLst/>
          </a:prstGeom>
          <a:noFill/>
          <a:ln>
            <a:noFill/>
          </a:ln>
        </p:spPr>
      </p:pic>
      <p:sp>
        <p:nvSpPr>
          <p:cNvPr id="168" name="Google Shape;168;p11"/>
          <p:cNvSpPr txBox="1"/>
          <p:nvPr/>
        </p:nvSpPr>
        <p:spPr>
          <a:xfrm>
            <a:off x="654325" y="1842263"/>
            <a:ext cx="190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Tahoma"/>
                <a:ea typeface="Tahoma"/>
                <a:cs typeface="Tahoma"/>
                <a:sym typeface="Tahoma"/>
              </a:rPr>
              <a:t>Altitude vs time</a:t>
            </a:r>
            <a:endParaRPr>
              <a:latin typeface="Tahoma"/>
              <a:ea typeface="Tahoma"/>
              <a:cs typeface="Tahoma"/>
              <a:sym typeface="Tahoma"/>
            </a:endParaRPr>
          </a:p>
        </p:txBody>
      </p:sp>
      <p:sp>
        <p:nvSpPr>
          <p:cNvPr id="169" name="Google Shape;169;p11"/>
          <p:cNvSpPr txBox="1"/>
          <p:nvPr/>
        </p:nvSpPr>
        <p:spPr>
          <a:xfrm>
            <a:off x="6405400" y="1842275"/>
            <a:ext cx="190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Tahoma"/>
                <a:ea typeface="Tahoma"/>
                <a:cs typeface="Tahoma"/>
                <a:sym typeface="Tahoma"/>
              </a:rPr>
              <a:t>Velocity vs altitude</a:t>
            </a:r>
            <a:endParaRPr>
              <a:latin typeface="Tahoma"/>
              <a:ea typeface="Tahoma"/>
              <a:cs typeface="Tahoma"/>
              <a:sym typeface="Tahoma"/>
            </a:endParaRPr>
          </a:p>
        </p:txBody>
      </p:sp>
      <p:pic>
        <p:nvPicPr>
          <p:cNvPr id="170" name="Google Shape;170;p11" title="Chart"/>
          <p:cNvPicPr preferRelativeResize="0"/>
          <p:nvPr/>
        </p:nvPicPr>
        <p:blipFill rotWithShape="1">
          <a:blip r:embed="rId4">
            <a:alphaModFix/>
          </a:blip>
          <a:srcRect l="-13752" t="-13752"/>
          <a:stretch/>
        </p:blipFill>
        <p:spPr>
          <a:xfrm>
            <a:off x="4550951" y="1842275"/>
            <a:ext cx="4198746" cy="2596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121dd814de7_0_97"/>
          <p:cNvSpPr/>
          <p:nvPr/>
        </p:nvSpPr>
        <p:spPr>
          <a:xfrm>
            <a:off x="2286000" y="2225501"/>
            <a:ext cx="4572000" cy="484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
            </a:r>
            <a:br>
              <a:rPr lang="en-US" sz="1400">
                <a:solidFill>
                  <a:schemeClr val="dk1"/>
                </a:solidFill>
                <a:latin typeface="Calibri"/>
                <a:ea typeface="Calibri"/>
                <a:cs typeface="Calibri"/>
                <a:sym typeface="Calibri"/>
              </a:rPr>
            </a:br>
            <a:endParaRPr sz="1400">
              <a:solidFill>
                <a:schemeClr val="dk1"/>
              </a:solidFill>
              <a:latin typeface="Calibri"/>
              <a:ea typeface="Calibri"/>
              <a:cs typeface="Calibri"/>
              <a:sym typeface="Calibri"/>
            </a:endParaRPr>
          </a:p>
        </p:txBody>
      </p:sp>
      <p:pic>
        <p:nvPicPr>
          <p:cNvPr id="176" name="Google Shape;176;g121dd814de7_0_97"/>
          <p:cNvPicPr preferRelativeResize="0"/>
          <p:nvPr/>
        </p:nvPicPr>
        <p:blipFill rotWithShape="1">
          <a:blip r:embed="rId3">
            <a:alphaModFix/>
          </a:blip>
          <a:srcRect/>
          <a:stretch/>
        </p:blipFill>
        <p:spPr>
          <a:xfrm>
            <a:off x="1375425" y="1675300"/>
            <a:ext cx="7588775" cy="2653675"/>
          </a:xfrm>
          <a:prstGeom prst="rect">
            <a:avLst/>
          </a:prstGeom>
          <a:noFill/>
          <a:ln>
            <a:noFill/>
          </a:ln>
        </p:spPr>
      </p:pic>
      <p:sp>
        <p:nvSpPr>
          <p:cNvPr id="177" name="Google Shape;177;g121dd814de7_0_97"/>
          <p:cNvSpPr/>
          <p:nvPr/>
        </p:nvSpPr>
        <p:spPr>
          <a:xfrm>
            <a:off x="1053271" y="2624776"/>
            <a:ext cx="426300" cy="285900"/>
          </a:xfrm>
          <a:prstGeom prst="rightArrow">
            <a:avLst>
              <a:gd name="adj1" fmla="val 50000"/>
              <a:gd name="adj2" fmla="val 50000"/>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8" name="Google Shape;178;g121dd814de7_0_97"/>
          <p:cNvSpPr txBox="1"/>
          <p:nvPr/>
        </p:nvSpPr>
        <p:spPr>
          <a:xfrm>
            <a:off x="237575" y="2517682"/>
            <a:ext cx="815700" cy="5001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Altitude reached</a:t>
            </a:r>
            <a:endParaRPr sz="1400" b="1">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23fdb176e3_1_4"/>
          <p:cNvSpPr txBox="1">
            <a:spLocks noGrp="1"/>
          </p:cNvSpPr>
          <p:nvPr>
            <p:ph type="title"/>
          </p:nvPr>
        </p:nvSpPr>
        <p:spPr>
          <a:xfrm>
            <a:off x="802475" y="1379787"/>
            <a:ext cx="7539000" cy="3540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a:t>Conclusion</a:t>
            </a:r>
            <a:endParaRPr/>
          </a:p>
        </p:txBody>
      </p:sp>
      <p:sp>
        <p:nvSpPr>
          <p:cNvPr id="184" name="Google Shape;184;g123fdb176e3_1_4"/>
          <p:cNvSpPr txBox="1"/>
          <p:nvPr/>
        </p:nvSpPr>
        <p:spPr>
          <a:xfrm>
            <a:off x="728400" y="1882650"/>
            <a:ext cx="77901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Lowest atmospheric pressure the human body can withstand is around 6 percent sea level pressure, or 61.8 millibars.  In the Spring launch, no conclusive data was obtained with the salt solutions due to the GoPro placement in the interior of the payload.  We anticipate this experiment will be revisited in Fall 22.  The altitude, temperature, and humidity data recorded is what was expected and verified.</a:t>
            </a:r>
            <a:endParaRPr sz="1300">
              <a:latin typeface="Times New Roman"/>
              <a:ea typeface="Times New Roman"/>
              <a:cs typeface="Times New Roman"/>
              <a:sym typeface="Times New Roman"/>
            </a:endParaRPr>
          </a:p>
        </p:txBody>
      </p:sp>
      <p:pic>
        <p:nvPicPr>
          <p:cNvPr id="185" name="Google Shape;185;g123fdb176e3_1_4"/>
          <p:cNvPicPr preferRelativeResize="0"/>
          <p:nvPr/>
        </p:nvPicPr>
        <p:blipFill>
          <a:blip r:embed="rId3">
            <a:alphaModFix/>
          </a:blip>
          <a:stretch>
            <a:fillRect/>
          </a:stretch>
        </p:blipFill>
        <p:spPr>
          <a:xfrm>
            <a:off x="7281425" y="3838800"/>
            <a:ext cx="1656200" cy="1183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11b1dddad6d_1_0"/>
          <p:cNvSpPr txBox="1">
            <a:spLocks noGrp="1"/>
          </p:cNvSpPr>
          <p:nvPr>
            <p:ph type="title"/>
          </p:nvPr>
        </p:nvSpPr>
        <p:spPr>
          <a:xfrm>
            <a:off x="802500" y="1337462"/>
            <a:ext cx="7539000" cy="22473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a:t>Acknowledgements:</a:t>
            </a:r>
            <a:endParaRPr/>
          </a:p>
          <a:p>
            <a:pPr marL="0" lvl="0" indent="0" algn="l" rtl="0">
              <a:spcBef>
                <a:spcPts val="0"/>
              </a:spcBef>
              <a:spcAft>
                <a:spcPts val="0"/>
              </a:spcAft>
              <a:buNone/>
            </a:pPr>
            <a:endParaRPr/>
          </a:p>
          <a:p>
            <a:pPr marL="0" lvl="0" indent="0" algn="l" rtl="0">
              <a:spcBef>
                <a:spcPts val="0"/>
              </a:spcBef>
              <a:spcAft>
                <a:spcPts val="0"/>
              </a:spcAft>
              <a:buNone/>
            </a:pPr>
            <a:r>
              <a:rPr lang="en-US" sz="2000" b="0">
                <a:latin typeface="Times New Roman"/>
                <a:ea typeface="Times New Roman"/>
                <a:cs typeface="Times New Roman"/>
                <a:sym typeface="Times New Roman"/>
              </a:rPr>
              <a:t>ASCEND</a:t>
            </a:r>
            <a:endParaRPr sz="2000" b="0">
              <a:latin typeface="Times New Roman"/>
              <a:ea typeface="Times New Roman"/>
              <a:cs typeface="Times New Roman"/>
              <a:sym typeface="Times New Roman"/>
            </a:endParaRPr>
          </a:p>
          <a:p>
            <a:pPr marL="0" lvl="0" indent="0" algn="l" rtl="0">
              <a:spcBef>
                <a:spcPts val="0"/>
              </a:spcBef>
              <a:spcAft>
                <a:spcPts val="0"/>
              </a:spcAft>
              <a:buNone/>
            </a:pPr>
            <a:r>
              <a:rPr lang="en-US" sz="2000" b="0">
                <a:latin typeface="Times New Roman"/>
                <a:ea typeface="Times New Roman"/>
                <a:cs typeface="Times New Roman"/>
                <a:sym typeface="Times New Roman"/>
              </a:rPr>
              <a:t>ANSR</a:t>
            </a:r>
            <a:endParaRPr sz="2000" b="0">
              <a:latin typeface="Times New Roman"/>
              <a:ea typeface="Times New Roman"/>
              <a:cs typeface="Times New Roman"/>
              <a:sym typeface="Times New Roman"/>
            </a:endParaRPr>
          </a:p>
          <a:p>
            <a:pPr marL="0" lvl="0" indent="0" algn="l" rtl="0">
              <a:spcBef>
                <a:spcPts val="0"/>
              </a:spcBef>
              <a:spcAft>
                <a:spcPts val="0"/>
              </a:spcAft>
              <a:buNone/>
            </a:pPr>
            <a:r>
              <a:rPr lang="en-US" sz="2000" b="0">
                <a:latin typeface="Times New Roman"/>
                <a:ea typeface="Times New Roman"/>
                <a:cs typeface="Times New Roman"/>
                <a:sym typeface="Times New Roman"/>
              </a:rPr>
              <a:t>NASA</a:t>
            </a:r>
            <a:endParaRPr sz="2000" b="0">
              <a:latin typeface="Times New Roman"/>
              <a:ea typeface="Times New Roman"/>
              <a:cs typeface="Times New Roman"/>
              <a:sym typeface="Times New Roman"/>
            </a:endParaRPr>
          </a:p>
          <a:p>
            <a:pPr marL="0" lvl="0" indent="0" algn="l" rtl="0">
              <a:spcBef>
                <a:spcPts val="0"/>
              </a:spcBef>
              <a:spcAft>
                <a:spcPts val="0"/>
              </a:spcAft>
              <a:buNone/>
            </a:pPr>
            <a:r>
              <a:rPr lang="en-US" sz="2000" b="0">
                <a:latin typeface="Times New Roman"/>
                <a:ea typeface="Times New Roman"/>
                <a:cs typeface="Times New Roman"/>
                <a:sym typeface="Times New Roman"/>
              </a:rPr>
              <a:t>UofA</a:t>
            </a:r>
            <a:endParaRPr sz="2000" b="0">
              <a:latin typeface="Times New Roman"/>
              <a:ea typeface="Times New Roman"/>
              <a:cs typeface="Times New Roman"/>
              <a:sym typeface="Times New Roman"/>
            </a:endParaRPr>
          </a:p>
          <a:p>
            <a:pPr marL="0" lvl="0" indent="0" algn="l" rtl="0">
              <a:spcBef>
                <a:spcPts val="0"/>
              </a:spcBef>
              <a:spcAft>
                <a:spcPts val="0"/>
              </a:spcAft>
              <a:buNone/>
            </a:pPr>
            <a:r>
              <a:rPr lang="en-US" sz="2000" b="0">
                <a:latin typeface="Times New Roman"/>
                <a:ea typeface="Times New Roman"/>
                <a:cs typeface="Times New Roman"/>
                <a:sym typeface="Times New Roman"/>
              </a:rPr>
              <a:t>Pima Community College</a:t>
            </a:r>
            <a:endParaRPr sz="2000" b="0">
              <a:latin typeface="Times New Roman"/>
              <a:ea typeface="Times New Roman"/>
              <a:cs typeface="Times New Roman"/>
              <a:sym typeface="Times New Roman"/>
            </a:endParaRPr>
          </a:p>
        </p:txBody>
      </p:sp>
      <p:pic>
        <p:nvPicPr>
          <p:cNvPr id="191" name="Google Shape;191;g11b1dddad6d_1_0"/>
          <p:cNvPicPr preferRelativeResize="0"/>
          <p:nvPr/>
        </p:nvPicPr>
        <p:blipFill>
          <a:blip r:embed="rId3">
            <a:alphaModFix/>
          </a:blip>
          <a:stretch>
            <a:fillRect/>
          </a:stretch>
        </p:blipFill>
        <p:spPr>
          <a:xfrm>
            <a:off x="6455925" y="3766913"/>
            <a:ext cx="1656200" cy="1183000"/>
          </a:xfrm>
          <a:prstGeom prst="rect">
            <a:avLst/>
          </a:prstGeom>
          <a:noFill/>
          <a:ln>
            <a:noFill/>
          </a:ln>
        </p:spPr>
      </p:pic>
      <p:pic>
        <p:nvPicPr>
          <p:cNvPr id="192" name="Google Shape;192;g11b1dddad6d_1_0"/>
          <p:cNvPicPr preferRelativeResize="0"/>
          <p:nvPr/>
        </p:nvPicPr>
        <p:blipFill>
          <a:blip r:embed="rId4">
            <a:alphaModFix/>
          </a:blip>
          <a:stretch>
            <a:fillRect/>
          </a:stretch>
        </p:blipFill>
        <p:spPr>
          <a:xfrm>
            <a:off x="681499" y="3695024"/>
            <a:ext cx="857249" cy="1326775"/>
          </a:xfrm>
          <a:prstGeom prst="rect">
            <a:avLst/>
          </a:prstGeom>
          <a:noFill/>
          <a:ln>
            <a:noFill/>
          </a:ln>
        </p:spPr>
      </p:pic>
      <p:pic>
        <p:nvPicPr>
          <p:cNvPr id="193" name="Google Shape;193;g11b1dddad6d_1_0"/>
          <p:cNvPicPr preferRelativeResize="0"/>
          <p:nvPr/>
        </p:nvPicPr>
        <p:blipFill>
          <a:blip r:embed="rId5">
            <a:alphaModFix/>
          </a:blip>
          <a:stretch>
            <a:fillRect/>
          </a:stretch>
        </p:blipFill>
        <p:spPr>
          <a:xfrm>
            <a:off x="1907050" y="3838800"/>
            <a:ext cx="2112500" cy="1183000"/>
          </a:xfrm>
          <a:prstGeom prst="rect">
            <a:avLst/>
          </a:prstGeom>
          <a:noFill/>
          <a:ln>
            <a:noFill/>
          </a:ln>
        </p:spPr>
      </p:pic>
      <p:pic>
        <p:nvPicPr>
          <p:cNvPr id="194" name="Google Shape;194;g11b1dddad6d_1_0"/>
          <p:cNvPicPr preferRelativeResize="0"/>
          <p:nvPr/>
        </p:nvPicPr>
        <p:blipFill>
          <a:blip r:embed="rId6">
            <a:alphaModFix/>
          </a:blip>
          <a:stretch>
            <a:fillRect/>
          </a:stretch>
        </p:blipFill>
        <p:spPr>
          <a:xfrm>
            <a:off x="3799525" y="3789175"/>
            <a:ext cx="2365998" cy="11829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2"/>
          <p:cNvSpPr txBox="1">
            <a:spLocks noGrp="1"/>
          </p:cNvSpPr>
          <p:nvPr>
            <p:ph type="title"/>
          </p:nvPr>
        </p:nvSpPr>
        <p:spPr>
          <a:xfrm>
            <a:off x="802475" y="1252787"/>
            <a:ext cx="3356100" cy="372000"/>
          </a:xfrm>
          <a:prstGeom prst="rect">
            <a:avLst/>
          </a:prstGeom>
          <a:noFill/>
          <a:ln>
            <a:noFill/>
          </a:ln>
        </p:spPr>
        <p:txBody>
          <a:bodyPr spcFirstLastPara="1" wrap="square" lIns="0" tIns="17775" rIns="0" bIns="0" anchor="t" anchorCtr="0">
            <a:spAutoFit/>
          </a:bodyPr>
          <a:lstStyle/>
          <a:p>
            <a:pPr marL="12700" lvl="0" indent="0" algn="l" rtl="0">
              <a:lnSpc>
                <a:spcPct val="100000"/>
              </a:lnSpc>
              <a:spcBef>
                <a:spcPts val="0"/>
              </a:spcBef>
              <a:spcAft>
                <a:spcPts val="0"/>
              </a:spcAft>
              <a:buNone/>
            </a:pPr>
            <a:r>
              <a:rPr lang="en-US"/>
              <a:t>Fall 21 Abstract</a:t>
            </a:r>
            <a:endParaRPr/>
          </a:p>
        </p:txBody>
      </p:sp>
      <p:sp>
        <p:nvSpPr>
          <p:cNvPr id="64" name="Google Shape;64;p2"/>
          <p:cNvSpPr txBox="1"/>
          <p:nvPr/>
        </p:nvSpPr>
        <p:spPr>
          <a:xfrm>
            <a:off x="696625" y="1751772"/>
            <a:ext cx="7480800" cy="2380800"/>
          </a:xfrm>
          <a:prstGeom prst="rect">
            <a:avLst/>
          </a:prstGeom>
          <a:noFill/>
          <a:ln>
            <a:noFill/>
          </a:ln>
        </p:spPr>
        <p:txBody>
          <a:bodyPr spcFirstLastPara="1" wrap="square" lIns="0" tIns="12700" rIns="0" bIns="0" anchor="t" anchorCtr="0">
            <a:spAutoFit/>
          </a:bodyPr>
          <a:lstStyle/>
          <a:p>
            <a:pPr marL="12700" marR="5080" lvl="0" indent="457200" algn="l" rtl="0">
              <a:lnSpc>
                <a:spcPct val="114999"/>
              </a:lnSpc>
              <a:spcBef>
                <a:spcPts val="0"/>
              </a:spcBef>
              <a:spcAft>
                <a:spcPts val="0"/>
              </a:spcAft>
              <a:buNone/>
            </a:pPr>
            <a:r>
              <a:rPr lang="en-US" sz="1700">
                <a:latin typeface="Times New Roman"/>
                <a:ea typeface="Times New Roman"/>
                <a:cs typeface="Times New Roman"/>
                <a:sym typeface="Times New Roman"/>
              </a:rPr>
              <a:t>The primary objective of the experimental payload is to measure the altitude, pressure, and temperature of the atmosphere.  By recording these three variables, important information can be obtained.  Another interesting variable is the relationship between various gasses throughout the atmosphere. The payload will accomplish this with oxygen, carbon dioxide and nitrogen sensors, each one recording its respective gas. This determines where in the atmosphere each gas is most abundant. The payload will also include a camera, recording the payloads journey throughout the atmosphere, as well as it’s descent back down.</a:t>
            </a:r>
            <a:endParaRPr sz="1700">
              <a:latin typeface="Times New Roman"/>
              <a:ea typeface="Times New Roman"/>
              <a:cs typeface="Times New Roman"/>
              <a:sym typeface="Times New Roman"/>
            </a:endParaRPr>
          </a:p>
        </p:txBody>
      </p:sp>
      <p:pic>
        <p:nvPicPr>
          <p:cNvPr id="65" name="Google Shape;65;p2"/>
          <p:cNvPicPr preferRelativeResize="0"/>
          <p:nvPr/>
        </p:nvPicPr>
        <p:blipFill>
          <a:blip r:embed="rId3">
            <a:alphaModFix/>
          </a:blip>
          <a:stretch>
            <a:fillRect/>
          </a:stretch>
        </p:blipFill>
        <p:spPr>
          <a:xfrm>
            <a:off x="7281425" y="3838800"/>
            <a:ext cx="1656200" cy="1183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3"/>
          <p:cNvSpPr txBox="1">
            <a:spLocks noGrp="1"/>
          </p:cNvSpPr>
          <p:nvPr>
            <p:ph type="title"/>
          </p:nvPr>
        </p:nvSpPr>
        <p:spPr>
          <a:xfrm>
            <a:off x="802475" y="1210437"/>
            <a:ext cx="3811800" cy="372000"/>
          </a:xfrm>
          <a:prstGeom prst="rect">
            <a:avLst/>
          </a:prstGeom>
          <a:noFill/>
          <a:ln>
            <a:noFill/>
          </a:ln>
        </p:spPr>
        <p:txBody>
          <a:bodyPr spcFirstLastPara="1" wrap="square" lIns="0" tIns="17775" rIns="0" bIns="0" anchor="t" anchorCtr="0">
            <a:spAutoFit/>
          </a:bodyPr>
          <a:lstStyle/>
          <a:p>
            <a:pPr marL="12700" lvl="0" indent="0" algn="l" rtl="0">
              <a:lnSpc>
                <a:spcPct val="100000"/>
              </a:lnSpc>
              <a:spcBef>
                <a:spcPts val="0"/>
              </a:spcBef>
              <a:spcAft>
                <a:spcPts val="0"/>
              </a:spcAft>
              <a:buNone/>
            </a:pPr>
            <a:r>
              <a:rPr lang="en-US"/>
              <a:t>Spring 22 Abstract</a:t>
            </a:r>
            <a:endParaRPr/>
          </a:p>
        </p:txBody>
      </p:sp>
      <p:sp>
        <p:nvSpPr>
          <p:cNvPr id="71" name="Google Shape;71;p3"/>
          <p:cNvSpPr txBox="1"/>
          <p:nvPr/>
        </p:nvSpPr>
        <p:spPr>
          <a:xfrm>
            <a:off x="675475" y="1582425"/>
            <a:ext cx="7588500" cy="280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a:latin typeface="Times New Roman"/>
                <a:ea typeface="Times New Roman"/>
                <a:cs typeface="Times New Roman"/>
                <a:sym typeface="Times New Roman"/>
              </a:rPr>
              <a:t>The objective of the Spring 2022 payload is to observe how salt solutions behaves under different levels of pressure, temperature and altitude as it moves into the upper atmosphere. The behavior of the salt solutions will give some insight into the human body, specifically human blood and intercellular fluid, to the upper levels of the atmosphere with little to no protection. The behavior of the salt solutions will be recorded throughout the flight by a GoPro video camera. The temperature, pressure and altitude will be measured by a BME 280, run by an Arduino Uno.  Additionally, a PixPro 360</a:t>
            </a:r>
            <a:r>
              <a:rPr lang="en-US" sz="1700" baseline="30000">
                <a:latin typeface="Times New Roman"/>
                <a:ea typeface="Times New Roman"/>
                <a:cs typeface="Times New Roman"/>
                <a:sym typeface="Times New Roman"/>
              </a:rPr>
              <a:t>o </a:t>
            </a:r>
            <a:r>
              <a:rPr lang="en-US" sz="1700">
                <a:latin typeface="Times New Roman"/>
                <a:ea typeface="Times New Roman"/>
                <a:cs typeface="Times New Roman"/>
                <a:sym typeface="Times New Roman"/>
              </a:rPr>
              <a:t>video camera will record the duration of the ascent and descent of the payload.  One individual 7.3 volt battery will power the Arduino, BME,</a:t>
            </a:r>
            <a:endParaRPr sz="1700">
              <a:latin typeface="Times New Roman"/>
              <a:ea typeface="Times New Roman"/>
              <a:cs typeface="Times New Roman"/>
              <a:sym typeface="Times New Roman"/>
            </a:endParaRPr>
          </a:p>
          <a:p>
            <a:pPr marL="0" lvl="0" indent="0" algn="l" rtl="0">
              <a:spcBef>
                <a:spcPts val="0"/>
              </a:spcBef>
              <a:spcAft>
                <a:spcPts val="0"/>
              </a:spcAft>
              <a:buNone/>
            </a:pPr>
            <a:r>
              <a:rPr lang="en-US" sz="1700">
                <a:latin typeface="Times New Roman"/>
                <a:ea typeface="Times New Roman"/>
                <a:cs typeface="Times New Roman"/>
                <a:sym typeface="Times New Roman"/>
              </a:rPr>
              <a:t> and Data Logger.</a:t>
            </a:r>
            <a:endParaRPr sz="1700">
              <a:latin typeface="Times New Roman"/>
              <a:ea typeface="Times New Roman"/>
              <a:cs typeface="Times New Roman"/>
              <a:sym typeface="Times New Roman"/>
            </a:endParaRPr>
          </a:p>
        </p:txBody>
      </p:sp>
      <p:pic>
        <p:nvPicPr>
          <p:cNvPr id="72" name="Google Shape;72;p3"/>
          <p:cNvPicPr preferRelativeResize="0"/>
          <p:nvPr/>
        </p:nvPicPr>
        <p:blipFill>
          <a:blip r:embed="rId3">
            <a:alphaModFix/>
          </a:blip>
          <a:stretch>
            <a:fillRect/>
          </a:stretch>
        </p:blipFill>
        <p:spPr>
          <a:xfrm>
            <a:off x="7281425" y="3838800"/>
            <a:ext cx="1656200" cy="1183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4"/>
          <p:cNvSpPr txBox="1">
            <a:spLocks noGrp="1"/>
          </p:cNvSpPr>
          <p:nvPr>
            <p:ph type="title"/>
          </p:nvPr>
        </p:nvSpPr>
        <p:spPr>
          <a:xfrm>
            <a:off x="802475" y="1379787"/>
            <a:ext cx="3659400" cy="372000"/>
          </a:xfrm>
          <a:prstGeom prst="rect">
            <a:avLst/>
          </a:prstGeom>
          <a:noFill/>
          <a:ln>
            <a:noFill/>
          </a:ln>
        </p:spPr>
        <p:txBody>
          <a:bodyPr spcFirstLastPara="1" wrap="square" lIns="0" tIns="17775" rIns="0" bIns="0" anchor="t" anchorCtr="0">
            <a:spAutoFit/>
          </a:bodyPr>
          <a:lstStyle/>
          <a:p>
            <a:pPr marL="12700" lvl="0" indent="0" algn="l" rtl="0">
              <a:lnSpc>
                <a:spcPct val="100000"/>
              </a:lnSpc>
              <a:spcBef>
                <a:spcPts val="0"/>
              </a:spcBef>
              <a:spcAft>
                <a:spcPts val="0"/>
              </a:spcAft>
              <a:buNone/>
            </a:pPr>
            <a:r>
              <a:rPr lang="en-US"/>
              <a:t>Fall 21- Objectives</a:t>
            </a:r>
            <a:endParaRPr/>
          </a:p>
        </p:txBody>
      </p:sp>
      <p:sp>
        <p:nvSpPr>
          <p:cNvPr id="78" name="Google Shape;78;p4"/>
          <p:cNvSpPr txBox="1"/>
          <p:nvPr/>
        </p:nvSpPr>
        <p:spPr>
          <a:xfrm>
            <a:off x="802464" y="1858377"/>
            <a:ext cx="7181100" cy="2577600"/>
          </a:xfrm>
          <a:prstGeom prst="rect">
            <a:avLst/>
          </a:prstGeom>
          <a:noFill/>
          <a:ln>
            <a:noFill/>
          </a:ln>
        </p:spPr>
        <p:txBody>
          <a:bodyPr spcFirstLastPara="1" wrap="square" lIns="0" tIns="16500" rIns="0" bIns="0" anchor="t" anchorCtr="0">
            <a:spAutoFit/>
          </a:bodyPr>
          <a:lstStyle/>
          <a:p>
            <a:pPr marL="457200" lvl="0" indent="0" algn="l" rtl="0">
              <a:lnSpc>
                <a:spcPct val="100000"/>
              </a:lnSpc>
              <a:spcBef>
                <a:spcPts val="0"/>
              </a:spcBef>
              <a:spcAft>
                <a:spcPts val="0"/>
              </a:spcAft>
              <a:buNone/>
            </a:pPr>
            <a:endParaRPr sz="2000">
              <a:latin typeface="Times New Roman"/>
              <a:ea typeface="Times New Roman"/>
              <a:cs typeface="Times New Roman"/>
              <a:sym typeface="Times New Roman"/>
            </a:endParaRPr>
          </a:p>
          <a:p>
            <a:pPr marL="408940" lvl="0" indent="-377825" algn="l" rtl="0">
              <a:lnSpc>
                <a:spcPct val="100000"/>
              </a:lnSpc>
              <a:spcBef>
                <a:spcPts val="125"/>
              </a:spcBef>
              <a:spcAft>
                <a:spcPts val="0"/>
              </a:spcAft>
              <a:buClr>
                <a:srgbClr val="595959"/>
              </a:buClr>
              <a:buSzPts val="2000"/>
              <a:buFont typeface="Times New Roman"/>
              <a:buChar char="●"/>
            </a:pPr>
            <a:r>
              <a:rPr lang="en-US" sz="2000">
                <a:solidFill>
                  <a:srgbClr val="595959"/>
                </a:solidFill>
                <a:latin typeface="Times New Roman"/>
                <a:ea typeface="Times New Roman"/>
                <a:cs typeface="Times New Roman"/>
                <a:sym typeface="Times New Roman"/>
              </a:rPr>
              <a:t>Record the concentration of CO</a:t>
            </a:r>
            <a:r>
              <a:rPr lang="en-US" sz="2000" baseline="-25000">
                <a:solidFill>
                  <a:srgbClr val="595959"/>
                </a:solidFill>
                <a:latin typeface="Times New Roman"/>
                <a:ea typeface="Times New Roman"/>
                <a:cs typeface="Times New Roman"/>
                <a:sym typeface="Times New Roman"/>
              </a:rPr>
              <a:t>2</a:t>
            </a:r>
            <a:r>
              <a:rPr lang="en-US" sz="2000">
                <a:solidFill>
                  <a:srgbClr val="595959"/>
                </a:solidFill>
                <a:latin typeface="Times New Roman"/>
                <a:ea typeface="Times New Roman"/>
                <a:cs typeface="Times New Roman"/>
                <a:sym typeface="Times New Roman"/>
              </a:rPr>
              <a:t>, NO</a:t>
            </a:r>
            <a:r>
              <a:rPr lang="en-US" sz="2000" baseline="-25000">
                <a:solidFill>
                  <a:srgbClr val="595959"/>
                </a:solidFill>
                <a:latin typeface="Times New Roman"/>
                <a:ea typeface="Times New Roman"/>
                <a:cs typeface="Times New Roman"/>
                <a:sym typeface="Times New Roman"/>
              </a:rPr>
              <a:t>2</a:t>
            </a:r>
            <a:r>
              <a:rPr lang="en-US" sz="2000">
                <a:solidFill>
                  <a:srgbClr val="595959"/>
                </a:solidFill>
                <a:latin typeface="Times New Roman"/>
                <a:ea typeface="Times New Roman"/>
                <a:cs typeface="Times New Roman"/>
                <a:sym typeface="Times New Roman"/>
              </a:rPr>
              <a:t>, and various hydrocarbons in the atmosphere (ppm)</a:t>
            </a:r>
            <a:endParaRPr sz="2000">
              <a:latin typeface="Times New Roman"/>
              <a:ea typeface="Times New Roman"/>
              <a:cs typeface="Times New Roman"/>
              <a:sym typeface="Times New Roman"/>
            </a:endParaRPr>
          </a:p>
          <a:p>
            <a:pPr marL="408940" lvl="0" indent="-377825" algn="l" rtl="0">
              <a:lnSpc>
                <a:spcPct val="100000"/>
              </a:lnSpc>
              <a:spcBef>
                <a:spcPts val="130"/>
              </a:spcBef>
              <a:spcAft>
                <a:spcPts val="0"/>
              </a:spcAft>
              <a:buClr>
                <a:srgbClr val="595959"/>
              </a:buClr>
              <a:buSzPts val="2000"/>
              <a:buFont typeface="Times New Roman"/>
              <a:buChar char="●"/>
            </a:pPr>
            <a:r>
              <a:rPr lang="en-US" sz="2000">
                <a:solidFill>
                  <a:srgbClr val="595959"/>
                </a:solidFill>
                <a:latin typeface="Times New Roman"/>
                <a:ea typeface="Times New Roman"/>
                <a:cs typeface="Times New Roman"/>
                <a:sym typeface="Times New Roman"/>
              </a:rPr>
              <a:t>Record video of the launch (ascent/descent)</a:t>
            </a:r>
            <a:endParaRPr sz="2000">
              <a:latin typeface="Times New Roman"/>
              <a:ea typeface="Times New Roman"/>
              <a:cs typeface="Times New Roman"/>
              <a:sym typeface="Times New Roman"/>
            </a:endParaRPr>
          </a:p>
          <a:p>
            <a:pPr marL="408940" lvl="0" indent="-377825" algn="l" rtl="0">
              <a:lnSpc>
                <a:spcPct val="100000"/>
              </a:lnSpc>
              <a:spcBef>
                <a:spcPts val="125"/>
              </a:spcBef>
              <a:spcAft>
                <a:spcPts val="0"/>
              </a:spcAft>
              <a:buClr>
                <a:srgbClr val="595959"/>
              </a:buClr>
              <a:buSzPts val="2000"/>
              <a:buFont typeface="Times New Roman"/>
              <a:buChar char="●"/>
            </a:pPr>
            <a:r>
              <a:rPr lang="en-US" sz="2000">
                <a:solidFill>
                  <a:srgbClr val="595959"/>
                </a:solidFill>
                <a:latin typeface="Times New Roman"/>
                <a:ea typeface="Times New Roman"/>
                <a:cs typeface="Times New Roman"/>
                <a:sym typeface="Times New Roman"/>
              </a:rPr>
              <a:t>Log/ Record Data of the sensors via a BME:</a:t>
            </a:r>
            <a:endParaRPr sz="2000">
              <a:latin typeface="Times New Roman"/>
              <a:ea typeface="Times New Roman"/>
              <a:cs typeface="Times New Roman"/>
              <a:sym typeface="Times New Roman"/>
            </a:endParaRPr>
          </a:p>
          <a:p>
            <a:pPr marL="866139" lvl="1" indent="-351789" algn="l" rtl="0">
              <a:lnSpc>
                <a:spcPct val="100000"/>
              </a:lnSpc>
              <a:spcBef>
                <a:spcPts val="130"/>
              </a:spcBef>
              <a:spcAft>
                <a:spcPts val="0"/>
              </a:spcAft>
              <a:buClr>
                <a:srgbClr val="595959"/>
              </a:buClr>
              <a:buSzPts val="1700"/>
              <a:buFont typeface="Times New Roman"/>
              <a:buChar char="○"/>
            </a:pPr>
            <a:r>
              <a:rPr lang="en-US" sz="2000">
                <a:solidFill>
                  <a:srgbClr val="595959"/>
                </a:solidFill>
                <a:latin typeface="Times New Roman"/>
                <a:ea typeface="Times New Roman"/>
                <a:cs typeface="Times New Roman"/>
                <a:sym typeface="Times New Roman"/>
              </a:rPr>
              <a:t>Altitude, pressure, and temperature</a:t>
            </a:r>
            <a:endParaRPr sz="2000">
              <a:latin typeface="Times New Roman"/>
              <a:ea typeface="Times New Roman"/>
              <a:cs typeface="Times New Roman"/>
              <a:sym typeface="Times New Roman"/>
            </a:endParaRPr>
          </a:p>
          <a:p>
            <a:pPr marL="866139" lvl="1" indent="-377824" algn="l" rtl="0">
              <a:lnSpc>
                <a:spcPct val="100000"/>
              </a:lnSpc>
              <a:spcBef>
                <a:spcPts val="130"/>
              </a:spcBef>
              <a:spcAft>
                <a:spcPts val="0"/>
              </a:spcAft>
              <a:buClr>
                <a:srgbClr val="595959"/>
              </a:buClr>
              <a:buSzPts val="2000"/>
              <a:buFont typeface="Times New Roman"/>
              <a:buChar char="○"/>
            </a:pPr>
            <a:r>
              <a:rPr lang="en-US" sz="2000">
                <a:solidFill>
                  <a:srgbClr val="595959"/>
                </a:solidFill>
                <a:latin typeface="Times New Roman"/>
                <a:ea typeface="Times New Roman"/>
                <a:cs typeface="Times New Roman"/>
                <a:sym typeface="Times New Roman"/>
              </a:rPr>
              <a:t>Various Gas Abundance</a:t>
            </a:r>
            <a:endParaRPr sz="2000">
              <a:latin typeface="Times New Roman"/>
              <a:ea typeface="Times New Roman"/>
              <a:cs typeface="Times New Roman"/>
              <a:sym typeface="Times New Roman"/>
            </a:endParaRPr>
          </a:p>
          <a:p>
            <a:pPr marL="408940" lvl="0" indent="-377825" algn="l" rtl="0">
              <a:lnSpc>
                <a:spcPct val="100000"/>
              </a:lnSpc>
              <a:spcBef>
                <a:spcPts val="125"/>
              </a:spcBef>
              <a:spcAft>
                <a:spcPts val="0"/>
              </a:spcAft>
              <a:buClr>
                <a:srgbClr val="595959"/>
              </a:buClr>
              <a:buSzPts val="2000"/>
              <a:buFont typeface="Times New Roman"/>
              <a:buChar char="●"/>
            </a:pPr>
            <a:r>
              <a:rPr lang="en-US" sz="2000">
                <a:solidFill>
                  <a:srgbClr val="595959"/>
                </a:solidFill>
                <a:latin typeface="Times New Roman"/>
                <a:ea typeface="Times New Roman"/>
                <a:cs typeface="Times New Roman"/>
                <a:sym typeface="Times New Roman"/>
              </a:rPr>
              <a:t>Ascend 100,000 ft in altitude.</a:t>
            </a:r>
            <a:endParaRPr sz="2000">
              <a:latin typeface="Times New Roman"/>
              <a:ea typeface="Times New Roman"/>
              <a:cs typeface="Times New Roman"/>
              <a:sym typeface="Times New Roman"/>
            </a:endParaRPr>
          </a:p>
        </p:txBody>
      </p:sp>
      <p:pic>
        <p:nvPicPr>
          <p:cNvPr id="79" name="Google Shape;79;p4"/>
          <p:cNvPicPr preferRelativeResize="0"/>
          <p:nvPr/>
        </p:nvPicPr>
        <p:blipFill>
          <a:blip r:embed="rId3">
            <a:alphaModFix/>
          </a:blip>
          <a:stretch>
            <a:fillRect/>
          </a:stretch>
        </p:blipFill>
        <p:spPr>
          <a:xfrm>
            <a:off x="7281425" y="3838800"/>
            <a:ext cx="1656200" cy="1183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5"/>
          <p:cNvSpPr txBox="1">
            <a:spLocks noGrp="1"/>
          </p:cNvSpPr>
          <p:nvPr>
            <p:ph type="title"/>
          </p:nvPr>
        </p:nvSpPr>
        <p:spPr>
          <a:xfrm>
            <a:off x="802475" y="1379787"/>
            <a:ext cx="4115400" cy="372000"/>
          </a:xfrm>
          <a:prstGeom prst="rect">
            <a:avLst/>
          </a:prstGeom>
          <a:noFill/>
          <a:ln>
            <a:noFill/>
          </a:ln>
        </p:spPr>
        <p:txBody>
          <a:bodyPr spcFirstLastPara="1" wrap="square" lIns="0" tIns="17775" rIns="0" bIns="0" anchor="t" anchorCtr="0">
            <a:spAutoFit/>
          </a:bodyPr>
          <a:lstStyle/>
          <a:p>
            <a:pPr marL="12700" lvl="0" indent="0" algn="l" rtl="0">
              <a:lnSpc>
                <a:spcPct val="100000"/>
              </a:lnSpc>
              <a:spcBef>
                <a:spcPts val="0"/>
              </a:spcBef>
              <a:spcAft>
                <a:spcPts val="0"/>
              </a:spcAft>
              <a:buNone/>
            </a:pPr>
            <a:r>
              <a:rPr lang="en-US"/>
              <a:t>Spring 22- Objectives</a:t>
            </a:r>
            <a:endParaRPr/>
          </a:p>
        </p:txBody>
      </p:sp>
      <p:sp>
        <p:nvSpPr>
          <p:cNvPr id="85" name="Google Shape;85;p5"/>
          <p:cNvSpPr txBox="1"/>
          <p:nvPr/>
        </p:nvSpPr>
        <p:spPr>
          <a:xfrm>
            <a:off x="861150" y="1675250"/>
            <a:ext cx="7421700" cy="3021900"/>
          </a:xfrm>
          <a:prstGeom prst="rect">
            <a:avLst/>
          </a:prstGeom>
          <a:noFill/>
          <a:ln>
            <a:noFill/>
          </a:ln>
        </p:spPr>
        <p:txBody>
          <a:bodyPr spcFirstLastPara="1" wrap="square" lIns="0" tIns="51425" rIns="0" bIns="0" anchor="t" anchorCtr="0">
            <a:spAutoFit/>
          </a:bodyPr>
          <a:lstStyle/>
          <a:p>
            <a:pPr marL="0" lvl="0" indent="0" algn="l" rtl="0">
              <a:lnSpc>
                <a:spcPct val="100000"/>
              </a:lnSpc>
              <a:spcBef>
                <a:spcPts val="0"/>
              </a:spcBef>
              <a:spcAft>
                <a:spcPts val="0"/>
              </a:spcAft>
              <a:buNone/>
            </a:pPr>
            <a:endParaRPr sz="2000">
              <a:solidFill>
                <a:srgbClr val="595959"/>
              </a:solidFill>
              <a:latin typeface="Times New Roman"/>
              <a:ea typeface="Times New Roman"/>
              <a:cs typeface="Times New Roman"/>
              <a:sym typeface="Times New Roman"/>
            </a:endParaRPr>
          </a:p>
          <a:p>
            <a:pPr marL="396240" lvl="0" indent="-377825" algn="l" rtl="0">
              <a:lnSpc>
                <a:spcPct val="100000"/>
              </a:lnSpc>
              <a:spcBef>
                <a:spcPts val="0"/>
              </a:spcBef>
              <a:spcAft>
                <a:spcPts val="0"/>
              </a:spcAft>
              <a:buClr>
                <a:srgbClr val="595959"/>
              </a:buClr>
              <a:buSzPts val="2000"/>
              <a:buFont typeface="Times New Roman"/>
              <a:buChar char="●"/>
            </a:pPr>
            <a:r>
              <a:rPr lang="en-US" sz="2000">
                <a:solidFill>
                  <a:srgbClr val="595959"/>
                </a:solidFill>
                <a:latin typeface="Times New Roman"/>
                <a:ea typeface="Times New Roman"/>
                <a:cs typeface="Times New Roman"/>
                <a:sym typeface="Times New Roman"/>
              </a:rPr>
              <a:t>Record abundance of CO</a:t>
            </a:r>
            <a:r>
              <a:rPr lang="en-US" sz="2000" baseline="-25000">
                <a:solidFill>
                  <a:srgbClr val="595959"/>
                </a:solidFill>
                <a:latin typeface="Times New Roman"/>
                <a:ea typeface="Times New Roman"/>
                <a:cs typeface="Times New Roman"/>
                <a:sym typeface="Times New Roman"/>
              </a:rPr>
              <a:t>2</a:t>
            </a:r>
            <a:r>
              <a:rPr lang="en-US" sz="2000">
                <a:solidFill>
                  <a:srgbClr val="595959"/>
                </a:solidFill>
                <a:latin typeface="Times New Roman"/>
                <a:ea typeface="Times New Roman"/>
                <a:cs typeface="Times New Roman"/>
                <a:sym typeface="Times New Roman"/>
              </a:rPr>
              <a:t>, NO</a:t>
            </a:r>
            <a:r>
              <a:rPr lang="en-US" sz="2000" baseline="-25000">
                <a:solidFill>
                  <a:srgbClr val="595959"/>
                </a:solidFill>
                <a:latin typeface="Times New Roman"/>
                <a:ea typeface="Times New Roman"/>
                <a:cs typeface="Times New Roman"/>
                <a:sym typeface="Times New Roman"/>
              </a:rPr>
              <a:t>2</a:t>
            </a:r>
            <a:r>
              <a:rPr lang="en-US" sz="2000">
                <a:solidFill>
                  <a:srgbClr val="595959"/>
                </a:solidFill>
                <a:latin typeface="Times New Roman"/>
                <a:ea typeface="Times New Roman"/>
                <a:cs typeface="Times New Roman"/>
                <a:sym typeface="Times New Roman"/>
              </a:rPr>
              <a:t>, and various hydrocarbons in the atmosphere (ppm)</a:t>
            </a:r>
            <a:endParaRPr sz="2000">
              <a:latin typeface="Times New Roman"/>
              <a:ea typeface="Times New Roman"/>
              <a:cs typeface="Times New Roman"/>
              <a:sym typeface="Times New Roman"/>
            </a:endParaRPr>
          </a:p>
          <a:p>
            <a:pPr marL="396240" lvl="0" indent="-377825" algn="l" rtl="0">
              <a:lnSpc>
                <a:spcPct val="100000"/>
              </a:lnSpc>
              <a:spcBef>
                <a:spcPts val="310"/>
              </a:spcBef>
              <a:spcAft>
                <a:spcPts val="0"/>
              </a:spcAft>
              <a:buClr>
                <a:srgbClr val="595959"/>
              </a:buClr>
              <a:buSzPts val="2000"/>
              <a:buFont typeface="Times New Roman"/>
              <a:buChar char="●"/>
            </a:pPr>
            <a:r>
              <a:rPr lang="en-US" sz="2000">
                <a:solidFill>
                  <a:srgbClr val="595959"/>
                </a:solidFill>
                <a:latin typeface="Times New Roman"/>
                <a:ea typeface="Times New Roman"/>
                <a:cs typeface="Times New Roman"/>
                <a:sym typeface="Times New Roman"/>
              </a:rPr>
              <a:t>Record video of the launch (ascent/descent)</a:t>
            </a:r>
            <a:endParaRPr sz="2000">
              <a:latin typeface="Times New Roman"/>
              <a:ea typeface="Times New Roman"/>
              <a:cs typeface="Times New Roman"/>
              <a:sym typeface="Times New Roman"/>
            </a:endParaRPr>
          </a:p>
          <a:p>
            <a:pPr marL="396240" lvl="0" indent="-377825" algn="l" rtl="0">
              <a:lnSpc>
                <a:spcPct val="100000"/>
              </a:lnSpc>
              <a:spcBef>
                <a:spcPts val="315"/>
              </a:spcBef>
              <a:spcAft>
                <a:spcPts val="0"/>
              </a:spcAft>
              <a:buClr>
                <a:srgbClr val="595959"/>
              </a:buClr>
              <a:buSzPts val="2000"/>
              <a:buFont typeface="Times New Roman"/>
              <a:buChar char="●"/>
            </a:pPr>
            <a:r>
              <a:rPr lang="en-US" sz="2000">
                <a:solidFill>
                  <a:srgbClr val="595959"/>
                </a:solidFill>
                <a:latin typeface="Times New Roman"/>
                <a:ea typeface="Times New Roman"/>
                <a:cs typeface="Times New Roman"/>
                <a:sym typeface="Times New Roman"/>
              </a:rPr>
              <a:t>Record video of NaHCO</a:t>
            </a:r>
            <a:r>
              <a:rPr lang="en-US" sz="2000" baseline="-25000">
                <a:solidFill>
                  <a:srgbClr val="595959"/>
                </a:solidFill>
                <a:latin typeface="Times New Roman"/>
                <a:ea typeface="Times New Roman"/>
                <a:cs typeface="Times New Roman"/>
                <a:sym typeface="Times New Roman"/>
              </a:rPr>
              <a:t>3 </a:t>
            </a:r>
            <a:r>
              <a:rPr lang="en-US" sz="2000">
                <a:solidFill>
                  <a:srgbClr val="595959"/>
                </a:solidFill>
                <a:latin typeface="Times New Roman"/>
                <a:ea typeface="Times New Roman"/>
                <a:cs typeface="Times New Roman"/>
                <a:sym typeface="Times New Roman"/>
              </a:rPr>
              <a:t>solutions behavior to the conditions of the upper atmosphere.</a:t>
            </a:r>
            <a:endParaRPr sz="2000">
              <a:latin typeface="Times New Roman"/>
              <a:ea typeface="Times New Roman"/>
              <a:cs typeface="Times New Roman"/>
              <a:sym typeface="Times New Roman"/>
            </a:endParaRPr>
          </a:p>
          <a:p>
            <a:pPr marL="396240" lvl="0" indent="-377825" algn="l" rtl="0">
              <a:lnSpc>
                <a:spcPct val="100000"/>
              </a:lnSpc>
              <a:spcBef>
                <a:spcPts val="310"/>
              </a:spcBef>
              <a:spcAft>
                <a:spcPts val="0"/>
              </a:spcAft>
              <a:buClr>
                <a:srgbClr val="595959"/>
              </a:buClr>
              <a:buSzPts val="2000"/>
              <a:buFont typeface="Times New Roman"/>
              <a:buChar char="●"/>
            </a:pPr>
            <a:r>
              <a:rPr lang="en-US" sz="2000">
                <a:solidFill>
                  <a:srgbClr val="595959"/>
                </a:solidFill>
                <a:latin typeface="Times New Roman"/>
                <a:ea typeface="Times New Roman"/>
                <a:cs typeface="Times New Roman"/>
                <a:sym typeface="Times New Roman"/>
              </a:rPr>
              <a:t>Log/ Record Data of the launch in ppm</a:t>
            </a:r>
            <a:endParaRPr sz="2000">
              <a:latin typeface="Times New Roman"/>
              <a:ea typeface="Times New Roman"/>
              <a:cs typeface="Times New Roman"/>
              <a:sym typeface="Times New Roman"/>
            </a:endParaRPr>
          </a:p>
          <a:p>
            <a:pPr marL="853439" lvl="1" indent="-351789" algn="l" rtl="0">
              <a:lnSpc>
                <a:spcPct val="100000"/>
              </a:lnSpc>
              <a:spcBef>
                <a:spcPts val="310"/>
              </a:spcBef>
              <a:spcAft>
                <a:spcPts val="0"/>
              </a:spcAft>
              <a:buClr>
                <a:srgbClr val="595959"/>
              </a:buClr>
              <a:buSzPts val="1700"/>
              <a:buFont typeface="Times New Roman"/>
              <a:buChar char="○"/>
            </a:pPr>
            <a:r>
              <a:rPr lang="en-US" sz="2000">
                <a:solidFill>
                  <a:srgbClr val="595959"/>
                </a:solidFill>
                <a:latin typeface="Times New Roman"/>
                <a:ea typeface="Times New Roman"/>
                <a:cs typeface="Times New Roman"/>
                <a:sym typeface="Times New Roman"/>
              </a:rPr>
              <a:t>Altitude, pressure, and temperature</a:t>
            </a:r>
            <a:endParaRPr sz="2000">
              <a:latin typeface="Times New Roman"/>
              <a:ea typeface="Times New Roman"/>
              <a:cs typeface="Times New Roman"/>
              <a:sym typeface="Times New Roman"/>
            </a:endParaRPr>
          </a:p>
          <a:p>
            <a:pPr marL="396240" lvl="0" indent="-377825" algn="l" rtl="0">
              <a:lnSpc>
                <a:spcPct val="100000"/>
              </a:lnSpc>
              <a:spcBef>
                <a:spcPts val="310"/>
              </a:spcBef>
              <a:spcAft>
                <a:spcPts val="0"/>
              </a:spcAft>
              <a:buClr>
                <a:srgbClr val="595959"/>
              </a:buClr>
              <a:buSzPts val="2000"/>
              <a:buFont typeface="Times New Roman"/>
              <a:buChar char="●"/>
            </a:pPr>
            <a:r>
              <a:rPr lang="en-US" sz="2000">
                <a:solidFill>
                  <a:srgbClr val="595959"/>
                </a:solidFill>
                <a:latin typeface="Times New Roman"/>
                <a:ea typeface="Times New Roman"/>
                <a:cs typeface="Times New Roman"/>
                <a:sym typeface="Times New Roman"/>
              </a:rPr>
              <a:t>Ascend 100,000 ft in the atmosphere</a:t>
            </a:r>
            <a:endParaRPr sz="2000">
              <a:latin typeface="Times New Roman"/>
              <a:ea typeface="Times New Roman"/>
              <a:cs typeface="Times New Roman"/>
              <a:sym typeface="Times New Roman"/>
            </a:endParaRPr>
          </a:p>
        </p:txBody>
      </p:sp>
      <p:pic>
        <p:nvPicPr>
          <p:cNvPr id="86" name="Google Shape;86;p5"/>
          <p:cNvPicPr preferRelativeResize="0"/>
          <p:nvPr/>
        </p:nvPicPr>
        <p:blipFill>
          <a:blip r:embed="rId3">
            <a:alphaModFix/>
          </a:blip>
          <a:stretch>
            <a:fillRect/>
          </a:stretch>
        </p:blipFill>
        <p:spPr>
          <a:xfrm>
            <a:off x="7281425" y="3838800"/>
            <a:ext cx="1656200" cy="1183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6"/>
          <p:cNvSpPr txBox="1">
            <a:spLocks noGrp="1"/>
          </p:cNvSpPr>
          <p:nvPr>
            <p:ph type="title"/>
          </p:nvPr>
        </p:nvSpPr>
        <p:spPr>
          <a:xfrm>
            <a:off x="802475" y="1379787"/>
            <a:ext cx="2226310" cy="382270"/>
          </a:xfrm>
          <a:prstGeom prst="rect">
            <a:avLst/>
          </a:prstGeom>
          <a:noFill/>
          <a:ln>
            <a:noFill/>
          </a:ln>
        </p:spPr>
        <p:txBody>
          <a:bodyPr spcFirstLastPara="1" wrap="square" lIns="0" tIns="17775" rIns="0" bIns="0" anchor="t" anchorCtr="0">
            <a:spAutoFit/>
          </a:bodyPr>
          <a:lstStyle/>
          <a:p>
            <a:pPr marL="12700" lvl="0" indent="0" algn="l" rtl="0">
              <a:lnSpc>
                <a:spcPct val="100000"/>
              </a:lnSpc>
              <a:spcBef>
                <a:spcPts val="0"/>
              </a:spcBef>
              <a:spcAft>
                <a:spcPts val="0"/>
              </a:spcAft>
              <a:buNone/>
            </a:pPr>
            <a:r>
              <a:rPr lang="en-US"/>
              <a:t>Payload Design</a:t>
            </a:r>
            <a:endParaRPr/>
          </a:p>
        </p:txBody>
      </p:sp>
      <p:sp>
        <p:nvSpPr>
          <p:cNvPr id="92" name="Google Shape;92;p6"/>
          <p:cNvSpPr txBox="1"/>
          <p:nvPr/>
        </p:nvSpPr>
        <p:spPr>
          <a:xfrm>
            <a:off x="802475" y="2101608"/>
            <a:ext cx="7527300" cy="1028700"/>
          </a:xfrm>
          <a:prstGeom prst="rect">
            <a:avLst/>
          </a:prstGeom>
          <a:noFill/>
          <a:ln>
            <a:noFill/>
          </a:ln>
        </p:spPr>
        <p:txBody>
          <a:bodyPr spcFirstLastPara="1" wrap="square" lIns="0" tIns="12700" rIns="0" bIns="0" anchor="t" anchorCtr="0">
            <a:spAutoFit/>
          </a:bodyPr>
          <a:lstStyle/>
          <a:p>
            <a:pPr marL="12700" marR="5080" lvl="0" indent="0" algn="l" rtl="0">
              <a:lnSpc>
                <a:spcPct val="114999"/>
              </a:lnSpc>
              <a:spcBef>
                <a:spcPts val="0"/>
              </a:spcBef>
              <a:spcAft>
                <a:spcPts val="0"/>
              </a:spcAft>
              <a:buNone/>
            </a:pPr>
            <a:r>
              <a:rPr lang="en-US" sz="2000">
                <a:solidFill>
                  <a:srgbClr val="595959"/>
                </a:solidFill>
                <a:latin typeface="Times New Roman"/>
                <a:ea typeface="Times New Roman"/>
                <a:cs typeface="Times New Roman"/>
                <a:sym typeface="Times New Roman"/>
              </a:rPr>
              <a:t>The same payload was used for both Fall and Spring semester flight. For the Spring launch, the interior of the shell had to be modified in order to ﬁt an interior camera and the cuvette holder.  </a:t>
            </a:r>
            <a:endParaRPr sz="2000">
              <a:latin typeface="Times New Roman"/>
              <a:ea typeface="Times New Roman"/>
              <a:cs typeface="Times New Roman"/>
              <a:sym typeface="Times New Roman"/>
            </a:endParaRPr>
          </a:p>
        </p:txBody>
      </p:sp>
      <p:pic>
        <p:nvPicPr>
          <p:cNvPr id="93" name="Google Shape;93;p6"/>
          <p:cNvPicPr preferRelativeResize="0"/>
          <p:nvPr/>
        </p:nvPicPr>
        <p:blipFill>
          <a:blip r:embed="rId3">
            <a:alphaModFix/>
          </a:blip>
          <a:stretch>
            <a:fillRect/>
          </a:stretch>
        </p:blipFill>
        <p:spPr>
          <a:xfrm>
            <a:off x="7281425" y="3838800"/>
            <a:ext cx="1656200" cy="1183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123fdb176e3_0_0"/>
          <p:cNvSpPr txBox="1">
            <a:spLocks noGrp="1"/>
          </p:cNvSpPr>
          <p:nvPr>
            <p:ph type="title"/>
          </p:nvPr>
        </p:nvSpPr>
        <p:spPr>
          <a:xfrm>
            <a:off x="802475" y="1379787"/>
            <a:ext cx="7539000" cy="3540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a:t>Pictures of Fall Payload</a:t>
            </a:r>
            <a:endParaRPr/>
          </a:p>
        </p:txBody>
      </p:sp>
      <p:pic>
        <p:nvPicPr>
          <p:cNvPr id="99" name="Google Shape;99;g123fdb176e3_0_0"/>
          <p:cNvPicPr preferRelativeResize="0"/>
          <p:nvPr/>
        </p:nvPicPr>
        <p:blipFill>
          <a:blip r:embed="rId3">
            <a:alphaModFix/>
          </a:blip>
          <a:stretch>
            <a:fillRect/>
          </a:stretch>
        </p:blipFill>
        <p:spPr>
          <a:xfrm>
            <a:off x="6447325" y="552576"/>
            <a:ext cx="1678149" cy="2576276"/>
          </a:xfrm>
          <a:prstGeom prst="rect">
            <a:avLst/>
          </a:prstGeom>
          <a:noFill/>
          <a:ln>
            <a:noFill/>
          </a:ln>
        </p:spPr>
      </p:pic>
      <p:pic>
        <p:nvPicPr>
          <p:cNvPr id="100" name="Google Shape;100;g123fdb176e3_0_0"/>
          <p:cNvPicPr preferRelativeResize="0"/>
          <p:nvPr/>
        </p:nvPicPr>
        <p:blipFill>
          <a:blip r:embed="rId4">
            <a:alphaModFix/>
          </a:blip>
          <a:stretch>
            <a:fillRect/>
          </a:stretch>
        </p:blipFill>
        <p:spPr>
          <a:xfrm>
            <a:off x="5885677" y="3128838"/>
            <a:ext cx="2239800" cy="1934173"/>
          </a:xfrm>
          <a:prstGeom prst="rect">
            <a:avLst/>
          </a:prstGeom>
          <a:noFill/>
          <a:ln>
            <a:noFill/>
          </a:ln>
        </p:spPr>
      </p:pic>
      <p:pic>
        <p:nvPicPr>
          <p:cNvPr id="101" name="Google Shape;101;g123fdb176e3_0_0"/>
          <p:cNvPicPr preferRelativeResize="0"/>
          <p:nvPr/>
        </p:nvPicPr>
        <p:blipFill>
          <a:blip r:embed="rId5">
            <a:alphaModFix/>
          </a:blip>
          <a:stretch>
            <a:fillRect/>
          </a:stretch>
        </p:blipFill>
        <p:spPr>
          <a:xfrm>
            <a:off x="3197126" y="2241425"/>
            <a:ext cx="2291374" cy="1978698"/>
          </a:xfrm>
          <a:prstGeom prst="rect">
            <a:avLst/>
          </a:prstGeom>
          <a:noFill/>
          <a:ln>
            <a:noFill/>
          </a:ln>
        </p:spPr>
      </p:pic>
      <p:pic>
        <p:nvPicPr>
          <p:cNvPr id="102" name="Google Shape;102;g123fdb176e3_0_0"/>
          <p:cNvPicPr preferRelativeResize="0"/>
          <p:nvPr/>
        </p:nvPicPr>
        <p:blipFill>
          <a:blip r:embed="rId6">
            <a:alphaModFix/>
          </a:blip>
          <a:stretch>
            <a:fillRect/>
          </a:stretch>
        </p:blipFill>
        <p:spPr>
          <a:xfrm>
            <a:off x="455050" y="2008900"/>
            <a:ext cx="2742077" cy="23678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123fdb176e3_0_8"/>
          <p:cNvSpPr txBox="1">
            <a:spLocks noGrp="1"/>
          </p:cNvSpPr>
          <p:nvPr>
            <p:ph type="title"/>
          </p:nvPr>
        </p:nvSpPr>
        <p:spPr>
          <a:xfrm>
            <a:off x="802475" y="1379787"/>
            <a:ext cx="7539000" cy="3540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a:t>Pictures of Spring Payload</a:t>
            </a:r>
            <a:endParaRPr/>
          </a:p>
        </p:txBody>
      </p:sp>
      <p:pic>
        <p:nvPicPr>
          <p:cNvPr id="108" name="Google Shape;108;g123fdb176e3_0_8"/>
          <p:cNvPicPr preferRelativeResize="0"/>
          <p:nvPr/>
        </p:nvPicPr>
        <p:blipFill rotWithShape="1">
          <a:blip r:embed="rId3">
            <a:alphaModFix/>
          </a:blip>
          <a:srcRect l="46045" t="13517"/>
          <a:stretch/>
        </p:blipFill>
        <p:spPr>
          <a:xfrm>
            <a:off x="311700" y="1930025"/>
            <a:ext cx="2574850" cy="3095377"/>
          </a:xfrm>
          <a:prstGeom prst="rect">
            <a:avLst/>
          </a:prstGeom>
          <a:noFill/>
          <a:ln>
            <a:noFill/>
          </a:ln>
        </p:spPr>
      </p:pic>
      <p:pic>
        <p:nvPicPr>
          <p:cNvPr id="109" name="Google Shape;109;g123fdb176e3_0_8"/>
          <p:cNvPicPr preferRelativeResize="0"/>
          <p:nvPr/>
        </p:nvPicPr>
        <p:blipFill rotWithShape="1">
          <a:blip r:embed="rId4">
            <a:alphaModFix/>
          </a:blip>
          <a:srcRect l="5162" t="17239" r="36829" b="6002"/>
          <a:stretch/>
        </p:blipFill>
        <p:spPr>
          <a:xfrm>
            <a:off x="3174175" y="2944575"/>
            <a:ext cx="2795602" cy="2080825"/>
          </a:xfrm>
          <a:prstGeom prst="rect">
            <a:avLst/>
          </a:prstGeom>
          <a:noFill/>
          <a:ln>
            <a:noFill/>
          </a:ln>
        </p:spPr>
      </p:pic>
      <p:pic>
        <p:nvPicPr>
          <p:cNvPr id="110" name="Google Shape;110;g123fdb176e3_0_8"/>
          <p:cNvPicPr preferRelativeResize="0"/>
          <p:nvPr/>
        </p:nvPicPr>
        <p:blipFill>
          <a:blip r:embed="rId5">
            <a:alphaModFix/>
          </a:blip>
          <a:stretch>
            <a:fillRect/>
          </a:stretch>
        </p:blipFill>
        <p:spPr>
          <a:xfrm>
            <a:off x="6131852" y="2908962"/>
            <a:ext cx="2869422" cy="2152067"/>
          </a:xfrm>
          <a:prstGeom prst="rect">
            <a:avLst/>
          </a:prstGeom>
          <a:noFill/>
          <a:ln>
            <a:noFill/>
          </a:ln>
        </p:spPr>
      </p:pic>
      <p:pic>
        <p:nvPicPr>
          <p:cNvPr id="111" name="Google Shape;111;g123fdb176e3_0_8"/>
          <p:cNvPicPr preferRelativeResize="0"/>
          <p:nvPr/>
        </p:nvPicPr>
        <p:blipFill>
          <a:blip r:embed="rId6">
            <a:alphaModFix/>
          </a:blip>
          <a:stretch>
            <a:fillRect/>
          </a:stretch>
        </p:blipFill>
        <p:spPr>
          <a:xfrm>
            <a:off x="4804475" y="480738"/>
            <a:ext cx="2869427" cy="21520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7"/>
          <p:cNvSpPr txBox="1">
            <a:spLocks noGrp="1"/>
          </p:cNvSpPr>
          <p:nvPr>
            <p:ph type="title"/>
          </p:nvPr>
        </p:nvSpPr>
        <p:spPr>
          <a:xfrm>
            <a:off x="802475" y="1379787"/>
            <a:ext cx="2840990" cy="382270"/>
          </a:xfrm>
          <a:prstGeom prst="rect">
            <a:avLst/>
          </a:prstGeom>
          <a:noFill/>
          <a:ln>
            <a:noFill/>
          </a:ln>
        </p:spPr>
        <p:txBody>
          <a:bodyPr spcFirstLastPara="1" wrap="square" lIns="0" tIns="17775" rIns="0" bIns="0" anchor="t" anchorCtr="0">
            <a:spAutoFit/>
          </a:bodyPr>
          <a:lstStyle/>
          <a:p>
            <a:pPr marL="12700" lvl="0" indent="0" algn="l" rtl="0">
              <a:lnSpc>
                <a:spcPct val="100000"/>
              </a:lnSpc>
              <a:spcBef>
                <a:spcPts val="0"/>
              </a:spcBef>
              <a:spcAft>
                <a:spcPts val="0"/>
              </a:spcAft>
              <a:buNone/>
            </a:pPr>
            <a:r>
              <a:rPr lang="en-US"/>
              <a:t>Payload Electronics</a:t>
            </a:r>
            <a:endParaRPr/>
          </a:p>
        </p:txBody>
      </p:sp>
      <p:sp>
        <p:nvSpPr>
          <p:cNvPr id="117" name="Google Shape;117;p7"/>
          <p:cNvSpPr txBox="1">
            <a:spLocks noGrp="1"/>
          </p:cNvSpPr>
          <p:nvPr>
            <p:ph type="body" idx="1"/>
          </p:nvPr>
        </p:nvSpPr>
        <p:spPr>
          <a:xfrm>
            <a:off x="800264" y="2101608"/>
            <a:ext cx="7543500" cy="2090700"/>
          </a:xfrm>
          <a:prstGeom prst="rect">
            <a:avLst/>
          </a:prstGeom>
          <a:noFill/>
          <a:ln>
            <a:noFill/>
          </a:ln>
        </p:spPr>
        <p:txBody>
          <a:bodyPr spcFirstLastPara="1" wrap="square" lIns="0" tIns="12700" rIns="0" bIns="0" anchor="t" anchorCtr="0">
            <a:spAutoFit/>
          </a:bodyPr>
          <a:lstStyle/>
          <a:p>
            <a:pPr marL="14604" marR="5080" lvl="0" indent="0" algn="l" rtl="0">
              <a:lnSpc>
                <a:spcPct val="114999"/>
              </a:lnSpc>
              <a:spcBef>
                <a:spcPts val="0"/>
              </a:spcBef>
              <a:spcAft>
                <a:spcPts val="0"/>
              </a:spcAft>
              <a:buNone/>
            </a:pPr>
            <a:r>
              <a:rPr lang="en-US" sz="2000">
                <a:latin typeface="Times New Roman"/>
                <a:ea typeface="Times New Roman"/>
                <a:cs typeface="Times New Roman"/>
                <a:sym typeface="Times New Roman"/>
              </a:rPr>
              <a:t>The electronics in the Spring semester payload had a few differences in to the Fall semester payload. In the Fall payload, there was an Arduino, data logger, BME 280, C0</a:t>
            </a:r>
            <a:r>
              <a:rPr lang="en-US" sz="2000" baseline="-25000">
                <a:latin typeface="Times New Roman"/>
                <a:ea typeface="Times New Roman"/>
                <a:cs typeface="Times New Roman"/>
                <a:sym typeface="Times New Roman"/>
              </a:rPr>
              <a:t>2</a:t>
            </a:r>
            <a:r>
              <a:rPr lang="en-US" sz="2000">
                <a:latin typeface="Times New Roman"/>
                <a:ea typeface="Times New Roman"/>
                <a:cs typeface="Times New Roman"/>
                <a:sym typeface="Times New Roman"/>
              </a:rPr>
              <a:t> sensor, an 0</a:t>
            </a:r>
            <a:r>
              <a:rPr lang="en-US" sz="2000" baseline="-25000">
                <a:latin typeface="Times New Roman"/>
                <a:ea typeface="Times New Roman"/>
                <a:cs typeface="Times New Roman"/>
                <a:sym typeface="Times New Roman"/>
              </a:rPr>
              <a:t>2</a:t>
            </a:r>
            <a:r>
              <a:rPr lang="en-US" sz="2000">
                <a:latin typeface="Times New Roman"/>
                <a:ea typeface="Times New Roman"/>
                <a:cs typeface="Times New Roman"/>
                <a:sym typeface="Times New Roman"/>
              </a:rPr>
              <a:t> sensor, and a PixPro 360 degree camera. However, the Spring payload did not contain a C0</a:t>
            </a:r>
            <a:r>
              <a:rPr lang="en-US" sz="2000" baseline="-25000">
                <a:latin typeface="Times New Roman"/>
                <a:ea typeface="Times New Roman"/>
                <a:cs typeface="Times New Roman"/>
                <a:sym typeface="Times New Roman"/>
              </a:rPr>
              <a:t>2</a:t>
            </a:r>
            <a:r>
              <a:rPr lang="en-US" sz="2000">
                <a:latin typeface="Times New Roman"/>
                <a:ea typeface="Times New Roman"/>
                <a:cs typeface="Times New Roman"/>
                <a:sym typeface="Times New Roman"/>
              </a:rPr>
              <a:t> sensor or 0</a:t>
            </a:r>
            <a:r>
              <a:rPr lang="en-US" sz="2000" baseline="-25000">
                <a:latin typeface="Times New Roman"/>
                <a:ea typeface="Times New Roman"/>
                <a:cs typeface="Times New Roman"/>
                <a:sym typeface="Times New Roman"/>
              </a:rPr>
              <a:t>2</a:t>
            </a:r>
            <a:r>
              <a:rPr lang="en-US" sz="2000">
                <a:latin typeface="Times New Roman"/>
                <a:ea typeface="Times New Roman"/>
                <a:cs typeface="Times New Roman"/>
                <a:sym typeface="Times New Roman"/>
              </a:rPr>
              <a:t> sensor, but instead had a cuvette holder and GoPro Hero 7 camera in the interior. </a:t>
            </a:r>
            <a:endParaRPr sz="2000">
              <a:latin typeface="Times New Roman"/>
              <a:ea typeface="Times New Roman"/>
              <a:cs typeface="Times New Roman"/>
              <a:sym typeface="Times New Roman"/>
            </a:endParaRPr>
          </a:p>
        </p:txBody>
      </p:sp>
      <p:pic>
        <p:nvPicPr>
          <p:cNvPr id="118" name="Google Shape;118;p7"/>
          <p:cNvPicPr preferRelativeResize="0"/>
          <p:nvPr/>
        </p:nvPicPr>
        <p:blipFill>
          <a:blip r:embed="rId3">
            <a:alphaModFix/>
          </a:blip>
          <a:stretch>
            <a:fillRect/>
          </a:stretch>
        </p:blipFill>
        <p:spPr>
          <a:xfrm>
            <a:off x="7281425" y="3838800"/>
            <a:ext cx="1656200" cy="1183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781</Words>
  <Application>Microsoft Office PowerPoint</Application>
  <PresentationFormat>On-screen Show (16:9)</PresentationFormat>
  <Paragraphs>59</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Tahoma</vt:lpstr>
      <vt:lpstr>Times New Roman</vt:lpstr>
      <vt:lpstr>Trebuchet MS</vt:lpstr>
      <vt:lpstr>Office Theme</vt:lpstr>
      <vt:lpstr>High Altitude Balloon Research  Symposium Presentation Pima Community College</vt:lpstr>
      <vt:lpstr>Fall 21 Abstract</vt:lpstr>
      <vt:lpstr>Spring 22 Abstract</vt:lpstr>
      <vt:lpstr>Fall 21- Objectives</vt:lpstr>
      <vt:lpstr>Spring 22- Objectives</vt:lpstr>
      <vt:lpstr>Payload Design</vt:lpstr>
      <vt:lpstr>Pictures of Fall Payload</vt:lpstr>
      <vt:lpstr>Pictures of Spring Payload</vt:lpstr>
      <vt:lpstr>Payload Electronics</vt:lpstr>
      <vt:lpstr>PowerPoint Presentation</vt:lpstr>
      <vt:lpstr>Results    </vt:lpstr>
      <vt:lpstr>BME DATA</vt:lpstr>
      <vt:lpstr>BME DATA</vt:lpstr>
      <vt:lpstr>Spring 22 -Flight Result</vt:lpstr>
      <vt:lpstr>Results </vt:lpstr>
      <vt:lpstr>PowerPoint Presentation</vt:lpstr>
      <vt:lpstr>Conclusion</vt:lpstr>
      <vt:lpstr>Acknowledgements:  ASCEND ANSR NASA UofA Pima Community College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Altitude Balloon Research  Symposium Presentation Pima Community College</dc:title>
  <dc:creator>AnnMarie Marie Condes</dc:creator>
  <cp:lastModifiedBy>AnnMarie Marie Condes</cp:lastModifiedBy>
  <cp:revision>1</cp:revision>
  <dcterms:created xsi:type="dcterms:W3CDTF">2022-04-11T22:03:04Z</dcterms:created>
  <dcterms:modified xsi:type="dcterms:W3CDTF">2022-04-15T14:26:01Z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ies>
</file>